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7" r:id="rId18"/>
    <p:sldId id="272" r:id="rId19"/>
    <p:sldId id="273" r:id="rId20"/>
    <p:sldId id="274" r:id="rId21"/>
    <p:sldId id="278" r:id="rId22"/>
    <p:sldId id="282" r:id="rId23"/>
    <p:sldId id="283" r:id="rId24"/>
    <p:sldId id="275" r:id="rId25"/>
    <p:sldId id="276" r:id="rId26"/>
    <p:sldId id="284" r:id="rId27"/>
    <p:sldId id="279" r:id="rId28"/>
    <p:sldId id="280" r:id="rId29"/>
    <p:sldId id="281" r:id="rId30"/>
    <p:sldId id="28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9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D7958-E1F4-481B-82E2-B090A113D912}" type="datetimeFigureOut">
              <a:rPr lang="nl-BE" smtClean="0"/>
              <a:t>2/09/2022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E1611-2722-47A9-9F7C-986AE51AB7F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02243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9/2/2022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58B0FB29-CFA4-4BC3-86E4-E3D11E087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0234">
            <a:off x="9151779" y="228918"/>
            <a:ext cx="2654283" cy="265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4EBC645-B437-4A43-8977-87E83B8F4B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8384" y="964135"/>
            <a:ext cx="8637073" cy="3357699"/>
          </a:xfrm>
        </p:spPr>
        <p:txBody>
          <a:bodyPr>
            <a:normAutofit fontScale="90000"/>
          </a:bodyPr>
          <a:lstStyle/>
          <a:p>
            <a:r>
              <a:rPr lang="nl-BE" dirty="0"/>
              <a:t> Degustatie </a:t>
            </a:r>
            <a:br>
              <a:rPr lang="nl-BE" dirty="0"/>
            </a:br>
            <a:r>
              <a:rPr lang="nl-BE" dirty="0"/>
              <a:t>    Armagnac     </a:t>
            </a:r>
            <a:br>
              <a:rPr lang="nl-BE" dirty="0">
                <a:solidFill>
                  <a:srgbClr val="FFFF00"/>
                </a:solidFill>
              </a:rPr>
            </a:br>
            <a:r>
              <a:rPr lang="nl-BE" dirty="0">
                <a:solidFill>
                  <a:srgbClr val="FFFF00"/>
                </a:solidFill>
              </a:rPr>
              <a:t>      </a:t>
            </a:r>
            <a:r>
              <a:rPr lang="nl-BE" dirty="0" err="1"/>
              <a:t>Dartigalongue</a:t>
            </a:r>
            <a:br>
              <a:rPr lang="nl-BE" dirty="0">
                <a:solidFill>
                  <a:srgbClr val="FFFF00"/>
                </a:solidFill>
              </a:rPr>
            </a:br>
            <a:r>
              <a:rPr lang="nl-BE" dirty="0">
                <a:solidFill>
                  <a:srgbClr val="FFFF00"/>
                </a:solidFill>
              </a:rPr>
              <a:t>		</a:t>
            </a:r>
            <a:r>
              <a:rPr lang="nl-BE" dirty="0"/>
              <a:t>“Innovatie”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C8DAA2F-14FA-4362-A7B5-96551B9CC6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4411098"/>
            <a:ext cx="8637072" cy="977621"/>
          </a:xfrm>
        </p:spPr>
        <p:txBody>
          <a:bodyPr>
            <a:normAutofit/>
          </a:bodyPr>
          <a:lstStyle/>
          <a:p>
            <a:r>
              <a:rPr lang="nl-BE" dirty="0"/>
              <a:t>Chateau De la motte			Musketiers van armagnac </a:t>
            </a:r>
          </a:p>
          <a:p>
            <a:r>
              <a:rPr lang="nl-BE" dirty="0"/>
              <a:t>3 september 2022			Belgisch </a:t>
            </a:r>
            <a:r>
              <a:rPr lang="nl-BE" dirty="0" err="1"/>
              <a:t>escadron</a:t>
            </a:r>
            <a:endParaRPr lang="nl-BE" dirty="0"/>
          </a:p>
          <a:p>
            <a:endParaRPr lang="nl-BE" dirty="0"/>
          </a:p>
        </p:txBody>
      </p:sp>
      <p:pic>
        <p:nvPicPr>
          <p:cNvPr id="7" name="Afbeelding 6" descr="Afbeelding met kaart&#10;&#10;Automatisch gegenereerde beschrijving">
            <a:extLst>
              <a:ext uri="{FF2B5EF4-FFF2-40B4-BE49-F238E27FC236}">
                <a16:creationId xmlns:a16="http://schemas.microsoft.com/office/drawing/2014/main" id="{43041C8D-D2AC-4E90-BCA0-825CD7BEB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19" y="142363"/>
            <a:ext cx="2443600" cy="245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37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BFB950DC-BC6A-492F-BA90-1835BA18B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697365" cy="1049235"/>
          </a:xfrm>
        </p:spPr>
        <p:txBody>
          <a:bodyPr>
            <a:normAutofit/>
          </a:bodyPr>
          <a:lstStyle/>
          <a:p>
            <a:r>
              <a:rPr lang="nl-BE" dirty="0"/>
              <a:t>Distillatie cognac	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4834963B-47C4-412D-BA4E-EE9549ACE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141" y="2008046"/>
            <a:ext cx="4086577" cy="3450613"/>
          </a:xfrm>
        </p:spPr>
        <p:txBody>
          <a:bodyPr>
            <a:normAutofit/>
          </a:bodyPr>
          <a:lstStyle/>
          <a:p>
            <a:r>
              <a:rPr lang="nl-BE" dirty="0"/>
              <a:t>Koperen pot </a:t>
            </a:r>
            <a:r>
              <a:rPr lang="nl-BE" dirty="0" err="1"/>
              <a:t>still</a:t>
            </a:r>
            <a:r>
              <a:rPr lang="nl-BE" dirty="0"/>
              <a:t> “</a:t>
            </a:r>
            <a:r>
              <a:rPr lang="nl-BE" dirty="0" err="1"/>
              <a:t>charentais</a:t>
            </a:r>
            <a:r>
              <a:rPr lang="nl-BE" dirty="0"/>
              <a:t>”</a:t>
            </a:r>
          </a:p>
          <a:p>
            <a:r>
              <a:rPr lang="nl-BE" dirty="0"/>
              <a:t>Geen contact tussen damp en wijn</a:t>
            </a:r>
          </a:p>
          <a:p>
            <a:r>
              <a:rPr lang="nl-BE" dirty="0"/>
              <a:t>Dubbele distillatie</a:t>
            </a:r>
          </a:p>
          <a:p>
            <a:r>
              <a:rPr lang="nl-BE" dirty="0"/>
              <a:t>Batch per batch</a:t>
            </a:r>
          </a:p>
          <a:p>
            <a:r>
              <a:rPr lang="nl-BE" dirty="0"/>
              <a:t>Alcohol percentage +- 70%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1">
            <a:extLst>
              <a:ext uri="{FF2B5EF4-FFF2-40B4-BE49-F238E27FC236}">
                <a16:creationId xmlns:a16="http://schemas.microsoft.com/office/drawing/2014/main" id="{7A81C651-A3AB-4BA1-9E05-3AA5E5A522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1" b="-3"/>
          <a:stretch/>
        </p:blipFill>
        <p:spPr bwMode="auto">
          <a:xfrm>
            <a:off x="6093926" y="1116345"/>
            <a:ext cx="4821551" cy="3866172"/>
          </a:xfrm>
          <a:prstGeom prst="rect">
            <a:avLst/>
          </a:prstGeom>
          <a:noFill/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041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BFB950DC-BC6A-492F-BA90-1835BA18B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1" y="804520"/>
            <a:ext cx="3801906" cy="1049235"/>
          </a:xfrm>
        </p:spPr>
        <p:txBody>
          <a:bodyPr>
            <a:normAutofit/>
          </a:bodyPr>
          <a:lstStyle/>
          <a:p>
            <a:r>
              <a:rPr lang="nl-BE" dirty="0"/>
              <a:t>Distillatie </a:t>
            </a:r>
            <a:br>
              <a:rPr lang="nl-BE" dirty="0"/>
            </a:br>
            <a:r>
              <a:rPr lang="nl-BE" dirty="0"/>
              <a:t>armagnac	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4834963B-47C4-412D-BA4E-EE9549ACE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3907000" cy="3450613"/>
          </a:xfrm>
        </p:spPr>
        <p:txBody>
          <a:bodyPr>
            <a:normAutofit/>
          </a:bodyPr>
          <a:lstStyle/>
          <a:p>
            <a:r>
              <a:rPr lang="nl-BE" dirty="0"/>
              <a:t>“</a:t>
            </a:r>
            <a:r>
              <a:rPr lang="nl-BE" dirty="0" err="1"/>
              <a:t>armagnacais</a:t>
            </a:r>
            <a:r>
              <a:rPr lang="nl-BE" dirty="0"/>
              <a:t>” met platen</a:t>
            </a:r>
          </a:p>
          <a:p>
            <a:r>
              <a:rPr lang="nl-BE" dirty="0"/>
              <a:t>Enkele distillatie</a:t>
            </a:r>
          </a:p>
          <a:p>
            <a:r>
              <a:rPr lang="nl-BE" dirty="0"/>
              <a:t>Continue proces</a:t>
            </a:r>
          </a:p>
          <a:p>
            <a:r>
              <a:rPr lang="nl-BE" dirty="0"/>
              <a:t>Warmtewisselaar</a:t>
            </a:r>
          </a:p>
          <a:p>
            <a:r>
              <a:rPr lang="nl-BE" dirty="0"/>
              <a:t>Damp wordt door wijn geleid m.b.v. “</a:t>
            </a:r>
            <a:r>
              <a:rPr lang="nl-BE" dirty="0" err="1"/>
              <a:t>paddestoeltjes</a:t>
            </a:r>
            <a:r>
              <a:rPr lang="nl-BE" dirty="0"/>
              <a:t>”</a:t>
            </a:r>
          </a:p>
          <a:p>
            <a:r>
              <a:rPr lang="nl-BE" dirty="0"/>
              <a:t>Alcohol percentage +- 50%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>
            <a:extLst>
              <a:ext uri="{FF2B5EF4-FFF2-40B4-BE49-F238E27FC236}">
                <a16:creationId xmlns:a16="http://schemas.microsoft.com/office/drawing/2014/main" id="{2D3E4198-1298-4AFE-9BAC-DE63D92621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74"/>
          <a:stretch/>
        </p:blipFill>
        <p:spPr bwMode="auto">
          <a:xfrm>
            <a:off x="5958348" y="894737"/>
            <a:ext cx="5012124" cy="4315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DA0048C-8E16-4AA7-B4EB-DC95B910BF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7659" y="4806703"/>
            <a:ext cx="3208670" cy="181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70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29" name="Picture 5128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131" name="Straight Connector 5130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3" name="Straight Connector 5132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La flamme de l'Armagnac est allumée - PresseLib">
            <a:extLst>
              <a:ext uri="{FF2B5EF4-FFF2-40B4-BE49-F238E27FC236}">
                <a16:creationId xmlns:a16="http://schemas.microsoft.com/office/drawing/2014/main" id="{E89B7A0C-1567-4732-89D4-3E1E702840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4017" b="12929"/>
          <a:stretch/>
        </p:blipFill>
        <p:spPr bwMode="auto">
          <a:xfrm>
            <a:off x="2" y="10"/>
            <a:ext cx="1219169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5" name="Rectangle 5134">
            <a:extLst>
              <a:ext uri="{FF2B5EF4-FFF2-40B4-BE49-F238E27FC236}">
                <a16:creationId xmlns:a16="http://schemas.microsoft.com/office/drawing/2014/main" id="{6A0FFA78-985C-4F50-B21A-77045C7DF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280E24B-2FF4-4345-84E9-958AFCC73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5961" y="3236470"/>
            <a:ext cx="5032049" cy="1252601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4100" dirty="0" err="1">
                <a:solidFill>
                  <a:srgbClr val="FFFFFE"/>
                </a:solidFill>
              </a:rPr>
              <a:t>Armagnacais</a:t>
            </a:r>
            <a:r>
              <a:rPr lang="en-US" sz="4100" dirty="0">
                <a:solidFill>
                  <a:srgbClr val="FFFFFE"/>
                </a:solidFill>
              </a:rPr>
              <a:t> </a:t>
            </a:r>
            <a:br>
              <a:rPr lang="en-US" sz="4100" dirty="0">
                <a:solidFill>
                  <a:srgbClr val="FFFFFE"/>
                </a:solidFill>
              </a:rPr>
            </a:br>
            <a:r>
              <a:rPr lang="en-US" sz="4100" dirty="0" err="1">
                <a:solidFill>
                  <a:srgbClr val="FFFFFE"/>
                </a:solidFill>
              </a:rPr>
              <a:t>distillatie</a:t>
            </a:r>
            <a:r>
              <a:rPr lang="en-US" sz="4100" dirty="0">
                <a:solidFill>
                  <a:srgbClr val="FFFFFE"/>
                </a:solidFill>
              </a:rPr>
              <a:t> </a:t>
            </a:r>
            <a:r>
              <a:rPr lang="en-US" sz="4100" dirty="0" err="1">
                <a:solidFill>
                  <a:srgbClr val="FFFFFE"/>
                </a:solidFill>
              </a:rPr>
              <a:t>kolom</a:t>
            </a:r>
            <a:endParaRPr lang="en-US" sz="4100" dirty="0">
              <a:solidFill>
                <a:srgbClr val="FFFFFE"/>
              </a:solidFill>
            </a:endParaRPr>
          </a:p>
        </p:txBody>
      </p:sp>
      <p:cxnSp>
        <p:nvCxnSpPr>
          <p:cNvPr id="5137" name="Straight Connector 5136">
            <a:extLst>
              <a:ext uri="{FF2B5EF4-FFF2-40B4-BE49-F238E27FC236}">
                <a16:creationId xmlns:a16="http://schemas.microsoft.com/office/drawing/2014/main" id="{65409EC7-69B1-45CC-8FB7-1964C1AB6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509" y="4666480"/>
            <a:ext cx="6832499" cy="0"/>
          </a:xfrm>
          <a:prstGeom prst="line">
            <a:avLst/>
          </a:prstGeom>
          <a:ln w="31750">
            <a:solidFill>
              <a:srgbClr val="FFF79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196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EF8DC7E2-86AD-4AC2-9EC1-7E8B72572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DE2C290-3677-4DE0-AE6D-2B4DB5FBC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352371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AADB9CF9-2FDD-40D3-A101-5E8155D5F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419" y="2225601"/>
            <a:ext cx="3525184" cy="1049235"/>
          </a:xfrm>
        </p:spPr>
        <p:txBody>
          <a:bodyPr vert="horz" lIns="91440" tIns="45720" rIns="91440" bIns="0" rtlCol="0">
            <a:normAutofit/>
          </a:bodyPr>
          <a:lstStyle/>
          <a:p>
            <a:r>
              <a:rPr lang="en-US" sz="2200" dirty="0" err="1"/>
              <a:t>Degustatie</a:t>
            </a:r>
            <a:r>
              <a:rPr lang="en-US" sz="2200" dirty="0"/>
              <a:t> 2:  </a:t>
            </a:r>
            <a:r>
              <a:rPr lang="en-US" sz="2200" dirty="0" err="1"/>
              <a:t>dartigalongue</a:t>
            </a:r>
            <a:r>
              <a:rPr lang="en-US" sz="2200" dirty="0"/>
              <a:t> </a:t>
            </a:r>
            <a:br>
              <a:rPr lang="en-US" sz="2200" dirty="0"/>
            </a:br>
            <a:r>
              <a:rPr lang="en-US" sz="2200" dirty="0"/>
              <a:t>     “VSOP”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09D032D-E82B-4E2A-B0B8-325C49D6EB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C60AE24-4C38-46BB-88CB-780ACDCEC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86297A6-69FE-430E-A97F-2116D5BDDC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5C8F35E-39E0-4068-926A-1F3CAAB21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080DEC52-BEE2-46CC-8C33-6BC9AC9D6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2378" y="977099"/>
            <a:ext cx="5123274" cy="4138331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5">
            <a:extLst>
              <a:ext uri="{FF2B5EF4-FFF2-40B4-BE49-F238E27FC236}">
                <a16:creationId xmlns:a16="http://schemas.microsoft.com/office/drawing/2014/main" id="{9139136F-AFCA-40A6-A186-7C78A3A0EC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7741" y="1116346"/>
            <a:ext cx="802009" cy="3865108"/>
          </a:xfrm>
          <a:prstGeom prst="rect">
            <a:avLst/>
          </a:prstGeom>
          <a:noFill/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731407F5-B511-4841-85EF-744B0CAD09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0" t="40814" r="15683" b="42719"/>
          <a:stretch/>
        </p:blipFill>
        <p:spPr bwMode="auto">
          <a:xfrm>
            <a:off x="8586806" y="1764193"/>
            <a:ext cx="2328670" cy="2569411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2178FA5-FA3E-4DBE-8027-71F02853C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5459349-FF0B-4F65-B63C-876E8035C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370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C70BFDB-979D-4D01-8764-154458F9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FCB5B7-E85D-4C9D-AE9B-2B04C20D7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C48EA7D-6DFA-4BAB-B557-0D500356B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9" y="482171"/>
            <a:ext cx="4074533" cy="5149101"/>
            <a:chOff x="632239" y="482171"/>
            <a:chExt cx="4074533" cy="514910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A792C74-3AEF-46D7-BB84-FE0A1C9FDD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239" y="482171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3F01C4D-F010-44B1-B80D-DE6D0036F4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5298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66DEDBC9-7E02-4AC1-84C0-28900C560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7042" y="977965"/>
            <a:ext cx="3124515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D8167BA-4647-4588-9EF8-AFA0496DC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90359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433B3229-CFBA-45F3-85C1-A75FE3CD8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043" y="804520"/>
            <a:ext cx="5550355" cy="1049235"/>
          </a:xfrm>
        </p:spPr>
        <p:txBody>
          <a:bodyPr>
            <a:normAutofit/>
          </a:bodyPr>
          <a:lstStyle/>
          <a:p>
            <a:r>
              <a:rPr lang="nl-BE" dirty="0" err="1"/>
              <a:t>Dartigalongue</a:t>
            </a:r>
            <a:r>
              <a:rPr lang="nl-BE" dirty="0"/>
              <a:t> </a:t>
            </a:r>
            <a:br>
              <a:rPr lang="nl-BE" dirty="0"/>
            </a:br>
            <a:r>
              <a:rPr lang="nl-BE" dirty="0"/>
              <a:t>    “VSOP”</a:t>
            </a:r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33BAB614-CCD2-4A24-B513-E1D09D4ECB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3874" y="1116345"/>
            <a:ext cx="802230" cy="3866172"/>
          </a:xfrm>
          <a:prstGeom prst="rect">
            <a:avLst/>
          </a:prstGeom>
          <a:noFill/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1AFFC4-5ED2-4776-BEF1-382473DCE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8043" y="2015732"/>
            <a:ext cx="5550355" cy="3450613"/>
          </a:xfrm>
        </p:spPr>
        <p:txBody>
          <a:bodyPr>
            <a:normAutofit/>
          </a:bodyPr>
          <a:lstStyle/>
          <a:p>
            <a:r>
              <a:rPr lang="nl-BE" dirty="0"/>
              <a:t>Druiven: Baco 22A, </a:t>
            </a:r>
            <a:r>
              <a:rPr lang="nl-BE" dirty="0" err="1"/>
              <a:t>Ugni</a:t>
            </a:r>
            <a:r>
              <a:rPr lang="nl-BE" dirty="0"/>
              <a:t> </a:t>
            </a:r>
            <a:r>
              <a:rPr lang="nl-BE" dirty="0" err="1"/>
              <a:t>blanc</a:t>
            </a:r>
            <a:r>
              <a:rPr lang="nl-BE" dirty="0"/>
              <a:t>, </a:t>
            </a:r>
            <a:r>
              <a:rPr lang="nl-BE" dirty="0" err="1"/>
              <a:t>Folle</a:t>
            </a:r>
            <a:r>
              <a:rPr lang="nl-BE" dirty="0"/>
              <a:t> Blanche</a:t>
            </a:r>
          </a:p>
          <a:p>
            <a:r>
              <a:rPr lang="nl-BE" dirty="0"/>
              <a:t>Enkelvoudige distillatie in </a:t>
            </a:r>
            <a:r>
              <a:rPr lang="nl-BE" dirty="0" err="1"/>
              <a:t>armagnacais</a:t>
            </a:r>
            <a:r>
              <a:rPr lang="nl-BE" dirty="0"/>
              <a:t> tot 58 °</a:t>
            </a:r>
          </a:p>
          <a:p>
            <a:r>
              <a:rPr lang="nl-BE" dirty="0">
                <a:highlight>
                  <a:srgbClr val="FFFF00"/>
                </a:highlight>
              </a:rPr>
              <a:t>Klassieker – een ijkingspunt</a:t>
            </a:r>
          </a:p>
          <a:p>
            <a:r>
              <a:rPr lang="nl-BE" dirty="0"/>
              <a:t>Rijping: </a:t>
            </a:r>
          </a:p>
          <a:p>
            <a:pPr lvl="1"/>
            <a:r>
              <a:rPr lang="nl-BE" dirty="0"/>
              <a:t>4 jaar</a:t>
            </a:r>
          </a:p>
          <a:p>
            <a:pPr lvl="1"/>
            <a:r>
              <a:rPr lang="nl-BE" dirty="0"/>
              <a:t>Traditioneel: afwisselend droge en vochtige </a:t>
            </a:r>
            <a:r>
              <a:rPr lang="nl-BE" dirty="0" err="1"/>
              <a:t>Chai</a:t>
            </a:r>
            <a:endParaRPr lang="nl-BE" dirty="0"/>
          </a:p>
          <a:p>
            <a:pPr lvl="1"/>
            <a:r>
              <a:rPr lang="nl-BE" dirty="0"/>
              <a:t>progressieve reductie tot gewenste 40 °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AC44D98-B853-4420-8ED4-E3792706D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6625410-A0A9-42B8-96F9-540C7C42C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745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7FA4D42-65A2-43F3-B3E9-FD6D6030D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3FD2CDA-D2E2-4E29-862F-3EF51E21D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071059D-2A1C-4086-9685-CD5E7444B0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8" y="482171"/>
            <a:ext cx="4641751" cy="5149101"/>
            <a:chOff x="632238" y="482171"/>
            <a:chExt cx="4641751" cy="514910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69CB73A-BE1E-44A1-B082-574755C8C0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238" y="482171"/>
              <a:ext cx="4641751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7674C1A-A7A7-4416-A164-BCAECE838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5297" y="812507"/>
              <a:ext cx="4001652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412A852B-0DE0-4F26-B397-1E207E047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7042" y="977965"/>
            <a:ext cx="3671211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92E1EA7-582F-4962-9969-DC469519F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53317" y="1847088"/>
            <a:ext cx="498508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433B3229-CFBA-45F3-85C1-A75FE3CD8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318" y="804520"/>
            <a:ext cx="4985079" cy="1049235"/>
          </a:xfrm>
        </p:spPr>
        <p:txBody>
          <a:bodyPr>
            <a:normAutofit/>
          </a:bodyPr>
          <a:lstStyle/>
          <a:p>
            <a:r>
              <a:rPr lang="nl-BE" dirty="0" err="1"/>
              <a:t>Dartigalongue</a:t>
            </a:r>
            <a:r>
              <a:rPr lang="nl-BE" dirty="0"/>
              <a:t> </a:t>
            </a:r>
            <a:br>
              <a:rPr lang="nl-BE" dirty="0"/>
            </a:br>
            <a:r>
              <a:rPr lang="nl-BE" dirty="0"/>
              <a:t>    “VSOP”</a:t>
            </a:r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98B25DB0-728B-4C14-8D63-B5DDAFE968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1178" y="1116345"/>
            <a:ext cx="802230" cy="3866172"/>
          </a:xfrm>
          <a:prstGeom prst="rect">
            <a:avLst/>
          </a:prstGeom>
          <a:noFill/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1AFFC4-5ED2-4776-BEF1-382473DCE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317" y="2015732"/>
            <a:ext cx="4985080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nl-BE" sz="1700" err="1"/>
              <a:t>Alcohol-percentage</a:t>
            </a:r>
            <a:r>
              <a:rPr lang="nl-BE" sz="1700"/>
              <a:t>:  40 °</a:t>
            </a:r>
          </a:p>
          <a:p>
            <a:pPr>
              <a:lnSpc>
                <a:spcPct val="110000"/>
              </a:lnSpc>
            </a:pPr>
            <a:r>
              <a:rPr lang="nl-BE" sz="1700"/>
              <a:t>Neus:  gekookte appel, </a:t>
            </a:r>
            <a:r>
              <a:rPr lang="nl-BE" sz="1700" err="1"/>
              <a:t>citrus</a:t>
            </a:r>
            <a:r>
              <a:rPr lang="nl-BE" sz="1700"/>
              <a:t>, witte bloemen</a:t>
            </a:r>
          </a:p>
          <a:p>
            <a:pPr>
              <a:lnSpc>
                <a:spcPct val="110000"/>
              </a:lnSpc>
            </a:pPr>
            <a:r>
              <a:rPr lang="nl-BE" sz="1700"/>
              <a:t>Mond:  vanille, licht houtig</a:t>
            </a:r>
          </a:p>
          <a:p>
            <a:pPr>
              <a:lnSpc>
                <a:spcPct val="110000"/>
              </a:lnSpc>
            </a:pPr>
            <a:r>
              <a:rPr lang="nl-BE" sz="1700"/>
              <a:t>Afdronk:  rond en soepel, floraal</a:t>
            </a:r>
          </a:p>
          <a:p>
            <a:pPr>
              <a:lnSpc>
                <a:spcPct val="110000"/>
              </a:lnSpc>
            </a:pPr>
            <a:endParaRPr lang="nl-BE" sz="1700"/>
          </a:p>
          <a:p>
            <a:pPr marL="0" indent="0">
              <a:lnSpc>
                <a:spcPct val="110000"/>
              </a:lnSpc>
              <a:buNone/>
            </a:pPr>
            <a:r>
              <a:rPr lang="nl-BE" sz="1700"/>
              <a:t>Perfect bij:</a:t>
            </a:r>
          </a:p>
          <a:p>
            <a:pPr>
              <a:lnSpc>
                <a:spcPct val="110000"/>
              </a:lnSpc>
            </a:pPr>
            <a:r>
              <a:rPr lang="nl-BE" sz="1700"/>
              <a:t>Harde kazen (</a:t>
            </a:r>
            <a:r>
              <a:rPr lang="nl-BE" sz="1700" err="1"/>
              <a:t>vb</a:t>
            </a:r>
            <a:r>
              <a:rPr lang="nl-BE" sz="1700"/>
              <a:t> </a:t>
            </a:r>
            <a:r>
              <a:rPr lang="nl-BE" sz="1700" err="1"/>
              <a:t>comté</a:t>
            </a:r>
            <a:r>
              <a:rPr lang="nl-BE" sz="1700"/>
              <a:t>)</a:t>
            </a:r>
          </a:p>
          <a:p>
            <a:pPr>
              <a:lnSpc>
                <a:spcPct val="110000"/>
              </a:lnSpc>
            </a:pPr>
            <a:r>
              <a:rPr lang="nl-BE" sz="1700"/>
              <a:t>Donkere chocolade</a:t>
            </a:r>
          </a:p>
          <a:p>
            <a:pPr marL="0" indent="0">
              <a:lnSpc>
                <a:spcPct val="110000"/>
              </a:lnSpc>
              <a:buNone/>
            </a:pPr>
            <a:endParaRPr lang="nl-BE" sz="170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902AF165-73E4-493F-80C2-C80E393F64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CBFBA1A-A6D7-47C1-ACBB-29FBCFF0B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607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9">
            <a:extLst>
              <a:ext uri="{FF2B5EF4-FFF2-40B4-BE49-F238E27FC236}">
                <a16:creationId xmlns:a16="http://schemas.microsoft.com/office/drawing/2014/main" id="{EEA869E1-F851-4A52-92F5-77E592B76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083AD55-8296-44BD-8E14-DD2DDBC35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BF46B26-15FC-4C5A-94FA-AE9ED64B5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12F6065-5345-44BD-B66E-5487CCD7A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D89ECFB-8421-4BB8-A23D-8B8D151F8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4911EB7-93CE-44FF-973F-B25ECF5DF5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DB9CF9-2FDD-40D3-A101-5E8155D5F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695" y="1474969"/>
            <a:ext cx="3342822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2500" dirty="0" err="1"/>
              <a:t>Degustatie</a:t>
            </a:r>
            <a:r>
              <a:rPr lang="en-US" sz="2500" dirty="0"/>
              <a:t> 3:  </a:t>
            </a:r>
            <a:r>
              <a:rPr lang="en-US" sz="2500" dirty="0" err="1"/>
              <a:t>dartigalongue</a:t>
            </a:r>
            <a:r>
              <a:rPr lang="en-US" sz="2500" dirty="0"/>
              <a:t> </a:t>
            </a:r>
            <a:br>
              <a:rPr lang="en-US" sz="2500" dirty="0"/>
            </a:br>
            <a:r>
              <a:rPr lang="en-US" sz="2500" dirty="0"/>
              <a:t>     “double oaked”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2870A17-34CA-4FF4-8777-CE7D7B986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09" y="3526496"/>
            <a:ext cx="302361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4B79B4F-74AA-4B58-BBD2-2C3804928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90638" y="482171"/>
            <a:ext cx="7560115" cy="5149101"/>
            <a:chOff x="7463258" y="583365"/>
            <a:chExt cx="7560115" cy="5181928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E994EF0-F368-43B3-9BF0-442E33BC36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B478E81-F333-452C-B354-06E13FB0B2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4E4C1088-922B-4744-BB37-5D47AEA43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130" y="977099"/>
            <a:ext cx="6597725" cy="4136205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13FEB2E0-8517-4F66-9C85-DDCB32F7D6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7437" y="1116345"/>
            <a:ext cx="1026951" cy="3866172"/>
          </a:xfrm>
          <a:prstGeom prst="rect">
            <a:avLst/>
          </a:prstGeom>
          <a:noFill/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E4A36997-675F-4C28-86C7-5370727898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455" y="1116345"/>
            <a:ext cx="2688306" cy="386617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5621CD7-6951-4B76-949B-6D851A2BE4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AD09E24-F963-4867-8AA6-3D2F8D3C8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072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EEA869E1-F851-4A52-92F5-77E592B76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B083AD55-8296-44BD-8E14-DD2DDBC35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BF46B26-15FC-4C5A-94FA-AE9ED64B5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12F6065-5345-44BD-B66E-5487CCD7A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9B9E8033-3EB4-4690-BF5A-EB7ED4533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ECA46B8-BB6B-414E-902C-9024C1AA7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617159F-EEF7-410F-AD4B-BBB570381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424" y="4460798"/>
            <a:ext cx="8637073" cy="558063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1700" dirty="0" err="1"/>
              <a:t>Spelen</a:t>
            </a:r>
            <a:r>
              <a:rPr lang="en-US" sz="1700" dirty="0"/>
              <a:t> met de </a:t>
            </a:r>
            <a:r>
              <a:rPr lang="en-US" sz="1700" dirty="0" err="1"/>
              <a:t>smaak</a:t>
            </a:r>
            <a:r>
              <a:rPr lang="en-US" sz="1700" dirty="0"/>
              <a:t>:</a:t>
            </a:r>
            <a:br>
              <a:rPr lang="en-US" sz="1700" dirty="0"/>
            </a:br>
            <a:r>
              <a:rPr lang="en-US" sz="1700" dirty="0"/>
              <a:t>Branden van de </a:t>
            </a:r>
            <a:r>
              <a:rPr lang="en-US" sz="1700" dirty="0" err="1"/>
              <a:t>tonnen</a:t>
            </a:r>
            <a:r>
              <a:rPr lang="en-US" sz="1700" dirty="0"/>
              <a:t>			“Toasting”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BD1BC38-CBF6-4C61-8DC0-39CE82EEA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00983" y="323838"/>
            <a:ext cx="7385844" cy="3652791"/>
            <a:chOff x="8039702" y="600024"/>
            <a:chExt cx="3096155" cy="5222486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79BF5DA-5776-4E23-AD89-4EA586FEA8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39702" y="600024"/>
              <a:ext cx="3096155" cy="5222486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0DC36AC-C136-42FC-9DE9-5945E2A66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1381" y="1062693"/>
              <a:ext cx="2829978" cy="429234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A378DAB9-9567-4B43-8983-6C3239305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71293" y="812570"/>
            <a:ext cx="6430814" cy="2662923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C0842D0-79A4-4194-8FE1-934CF9948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547" y="1162634"/>
            <a:ext cx="4311854" cy="1469326"/>
          </a:xfrm>
          <a:prstGeom prst="rect">
            <a:avLst/>
          </a:prstGeom>
        </p:spPr>
      </p:pic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A44692A-CFA6-4A39-93A4-928E73FEEF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4852" b="3037"/>
          <a:stretch/>
        </p:blipFill>
        <p:spPr>
          <a:xfrm>
            <a:off x="3063704" y="1059777"/>
            <a:ext cx="1465521" cy="2369223"/>
          </a:xfrm>
          <a:prstGeom prst="rect">
            <a:avLst/>
          </a:prstGeom>
        </p:spPr>
      </p:pic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3B11C71-D7DF-4ED7-B44D-C38C1E2C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5027185"/>
            <a:ext cx="86430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1" name="Picture 70">
            <a:extLst>
              <a:ext uri="{FF2B5EF4-FFF2-40B4-BE49-F238E27FC236}">
                <a16:creationId xmlns:a16="http://schemas.microsoft.com/office/drawing/2014/main" id="{FAEF2CB0-1D27-4EB8-9169-F94511C8C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54FC473-F6C3-465F-A111-D1789D186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78DC6717-BCEA-4E5C-89F5-841C882B61CA}"/>
              </a:ext>
            </a:extLst>
          </p:cNvPr>
          <p:cNvSpPr txBox="1"/>
          <p:nvPr/>
        </p:nvSpPr>
        <p:spPr>
          <a:xfrm>
            <a:off x="5220929" y="2957365"/>
            <a:ext cx="3899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Van licht naar sterk gebrande ton-latten</a:t>
            </a:r>
          </a:p>
        </p:txBody>
      </p:sp>
    </p:spTree>
    <p:extLst>
      <p:ext uri="{BB962C8B-B14F-4D97-AF65-F5344CB8AC3E}">
        <p14:creationId xmlns:p14="http://schemas.microsoft.com/office/powerpoint/2010/main" val="1022343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C70BFDB-979D-4D01-8764-154458F9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FCB5B7-E85D-4C9D-AE9B-2B04C20D7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C48EA7D-6DFA-4BAB-B557-0D500356B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9" y="482171"/>
            <a:ext cx="4074533" cy="5149101"/>
            <a:chOff x="632239" y="482171"/>
            <a:chExt cx="4074533" cy="514910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A792C74-3AEF-46D7-BB84-FE0A1C9FDD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239" y="482171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3F01C4D-F010-44B1-B80D-DE6D0036F4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5298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66DEDBC9-7E02-4AC1-84C0-28900C560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7042" y="977965"/>
            <a:ext cx="3124515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D8167BA-4647-4588-9EF8-AFA0496DC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90359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433B3229-CFBA-45F3-85C1-A75FE3CD8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043" y="804520"/>
            <a:ext cx="5550355" cy="1049235"/>
          </a:xfrm>
        </p:spPr>
        <p:txBody>
          <a:bodyPr>
            <a:normAutofit/>
          </a:bodyPr>
          <a:lstStyle/>
          <a:p>
            <a:r>
              <a:rPr lang="nl-BE" dirty="0" err="1"/>
              <a:t>Dartigalongue</a:t>
            </a:r>
            <a:r>
              <a:rPr lang="nl-BE" dirty="0"/>
              <a:t> </a:t>
            </a:r>
            <a:br>
              <a:rPr lang="nl-BE" dirty="0"/>
            </a:br>
            <a:r>
              <a:rPr lang="nl-BE" dirty="0"/>
              <a:t>    “double </a:t>
            </a:r>
            <a:r>
              <a:rPr lang="nl-BE" dirty="0" err="1"/>
              <a:t>oaked</a:t>
            </a:r>
            <a:r>
              <a:rPr lang="nl-BE" dirty="0"/>
              <a:t>”</a:t>
            </a:r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33BAB614-CCD2-4A24-B513-E1D09D4ECB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3874" y="1116345"/>
            <a:ext cx="802230" cy="3866172"/>
          </a:xfrm>
          <a:prstGeom prst="rect">
            <a:avLst/>
          </a:prstGeom>
          <a:noFill/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1AFFC4-5ED2-4776-BEF1-382473DCE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8043" y="2015732"/>
            <a:ext cx="5550355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nl-BE" sz="1400" dirty="0"/>
              <a:t>Druiven: Baco 22A, </a:t>
            </a:r>
            <a:r>
              <a:rPr lang="nl-BE" sz="1400" dirty="0" err="1"/>
              <a:t>Ugni</a:t>
            </a:r>
            <a:r>
              <a:rPr lang="nl-BE" sz="1400" dirty="0"/>
              <a:t> </a:t>
            </a:r>
            <a:r>
              <a:rPr lang="nl-BE" sz="1400" dirty="0" err="1"/>
              <a:t>blanc</a:t>
            </a:r>
            <a:r>
              <a:rPr lang="nl-BE" sz="1400" dirty="0"/>
              <a:t>, </a:t>
            </a:r>
            <a:r>
              <a:rPr lang="nl-BE" sz="1400" dirty="0" err="1"/>
              <a:t>Folle</a:t>
            </a:r>
            <a:r>
              <a:rPr lang="nl-BE" sz="1400" dirty="0"/>
              <a:t> Blanche</a:t>
            </a:r>
          </a:p>
          <a:p>
            <a:pPr>
              <a:lnSpc>
                <a:spcPct val="110000"/>
              </a:lnSpc>
            </a:pPr>
            <a:r>
              <a:rPr lang="nl-BE" sz="1400" dirty="0"/>
              <a:t>Enkelvoudige distillatie in </a:t>
            </a:r>
            <a:r>
              <a:rPr lang="nl-BE" sz="1400" dirty="0" err="1"/>
              <a:t>armagnacais</a:t>
            </a:r>
            <a:r>
              <a:rPr lang="nl-BE" sz="1400" dirty="0"/>
              <a:t> tot 58 °</a:t>
            </a:r>
          </a:p>
          <a:p>
            <a:pPr>
              <a:lnSpc>
                <a:spcPct val="110000"/>
              </a:lnSpc>
            </a:pPr>
            <a:r>
              <a:rPr lang="nl-BE" sz="1400" dirty="0">
                <a:highlight>
                  <a:srgbClr val="FFFF00"/>
                </a:highlight>
              </a:rPr>
              <a:t>Vernieuwing:  tweemaal in NIEUW hout</a:t>
            </a:r>
          </a:p>
          <a:p>
            <a:pPr>
              <a:lnSpc>
                <a:spcPct val="110000"/>
              </a:lnSpc>
            </a:pPr>
            <a:r>
              <a:rPr lang="nl-BE" sz="1400" dirty="0"/>
              <a:t>Rijping: </a:t>
            </a:r>
          </a:p>
          <a:p>
            <a:pPr lvl="1">
              <a:lnSpc>
                <a:spcPct val="110000"/>
              </a:lnSpc>
            </a:pPr>
            <a:r>
              <a:rPr lang="nl-BE" sz="1400" dirty="0"/>
              <a:t>3 jaar</a:t>
            </a:r>
          </a:p>
          <a:p>
            <a:pPr lvl="1">
              <a:lnSpc>
                <a:spcPct val="110000"/>
              </a:lnSpc>
            </a:pPr>
            <a:r>
              <a:rPr lang="nl-BE" sz="1400" dirty="0"/>
              <a:t>2 keer op nieuw eiken vat</a:t>
            </a:r>
          </a:p>
          <a:p>
            <a:pPr lvl="2">
              <a:lnSpc>
                <a:spcPct val="110000"/>
              </a:lnSpc>
            </a:pPr>
            <a:r>
              <a:rPr lang="nl-BE" sz="1400" dirty="0"/>
              <a:t>6 maanden op sterk gebrand vat</a:t>
            </a:r>
          </a:p>
          <a:p>
            <a:pPr lvl="2">
              <a:lnSpc>
                <a:spcPct val="110000"/>
              </a:lnSpc>
            </a:pPr>
            <a:r>
              <a:rPr lang="nl-BE" sz="1400" dirty="0"/>
              <a:t>Verder op specifiek gebrand vat</a:t>
            </a:r>
          </a:p>
          <a:p>
            <a:pPr lvl="1">
              <a:lnSpc>
                <a:spcPct val="110000"/>
              </a:lnSpc>
            </a:pPr>
            <a:r>
              <a:rPr lang="nl-BE" sz="1400" dirty="0"/>
              <a:t>progressieve reductie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nl-BE" sz="1400" dirty="0"/>
              <a:t>    tot gewenste 43,3 °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AC44D98-B853-4420-8ED4-E3792706D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6625410-A0A9-42B8-96F9-540C7C42C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535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C70BFDB-979D-4D01-8764-154458F9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FCB5B7-E85D-4C9D-AE9B-2B04C20D7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C48EA7D-6DFA-4BAB-B557-0D500356B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9" y="482171"/>
            <a:ext cx="4074533" cy="5149101"/>
            <a:chOff x="632239" y="482171"/>
            <a:chExt cx="4074533" cy="514910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A792C74-3AEF-46D7-BB84-FE0A1C9FDD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239" y="482171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3F01C4D-F010-44B1-B80D-DE6D0036F4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5298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66DEDBC9-7E02-4AC1-84C0-28900C560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7042" y="977965"/>
            <a:ext cx="3124515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D8167BA-4647-4588-9EF8-AFA0496DC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90359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433B3229-CFBA-45F3-85C1-A75FE3CD8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043" y="804520"/>
            <a:ext cx="5550355" cy="1049235"/>
          </a:xfrm>
        </p:spPr>
        <p:txBody>
          <a:bodyPr>
            <a:normAutofit/>
          </a:bodyPr>
          <a:lstStyle/>
          <a:p>
            <a:r>
              <a:rPr lang="nl-BE" dirty="0" err="1"/>
              <a:t>Dartigalongue</a:t>
            </a:r>
            <a:r>
              <a:rPr lang="nl-BE" dirty="0"/>
              <a:t> </a:t>
            </a:r>
            <a:br>
              <a:rPr lang="nl-BE" dirty="0"/>
            </a:br>
            <a:r>
              <a:rPr lang="nl-BE" dirty="0"/>
              <a:t>    “double </a:t>
            </a:r>
            <a:r>
              <a:rPr lang="nl-BE" dirty="0" err="1"/>
              <a:t>oaked</a:t>
            </a:r>
            <a:r>
              <a:rPr lang="nl-BE" dirty="0"/>
              <a:t>”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F199272-FACC-4BBF-80FE-EEC315523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120" y="1116345"/>
            <a:ext cx="2029739" cy="3866172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1AFFC4-5ED2-4776-BEF1-382473DCE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8043" y="2015732"/>
            <a:ext cx="5550355" cy="3450613"/>
          </a:xfrm>
        </p:spPr>
        <p:txBody>
          <a:bodyPr>
            <a:normAutofit/>
          </a:bodyPr>
          <a:lstStyle/>
          <a:p>
            <a:r>
              <a:rPr lang="nl-BE" dirty="0" err="1"/>
              <a:t>Alcohol-percentage</a:t>
            </a:r>
            <a:r>
              <a:rPr lang="nl-BE" dirty="0"/>
              <a:t>:  43,3 °</a:t>
            </a:r>
          </a:p>
          <a:p>
            <a:r>
              <a:rPr lang="nl-BE" dirty="0"/>
              <a:t>Neus:  </a:t>
            </a:r>
            <a:r>
              <a:rPr lang="nl-BE" dirty="0" err="1"/>
              <a:t>caramel</a:t>
            </a:r>
            <a:r>
              <a:rPr lang="nl-BE" dirty="0"/>
              <a:t>, chocolade</a:t>
            </a:r>
          </a:p>
          <a:p>
            <a:r>
              <a:rPr lang="nl-BE" dirty="0"/>
              <a:t>Mond:  cacao, toffee, espresso</a:t>
            </a:r>
          </a:p>
          <a:p>
            <a:r>
              <a:rPr lang="nl-BE" dirty="0"/>
              <a:t>Afdronk:  kruidnagel, walnoot, abrikoos</a:t>
            </a:r>
          </a:p>
          <a:p>
            <a:endParaRPr lang="nl-BE" dirty="0"/>
          </a:p>
          <a:p>
            <a:pPr marL="0" indent="0">
              <a:buNone/>
            </a:pPr>
            <a:r>
              <a:rPr lang="nl-BE" dirty="0">
                <a:sym typeface="Wingdings" panose="05000000000000000000" pitchFamily="2" charset="2"/>
              </a:rPr>
              <a:t>  Hint naar whisky</a:t>
            </a:r>
            <a:endParaRPr lang="nl-BE" dirty="0"/>
          </a:p>
          <a:p>
            <a:pPr marL="0" indent="0">
              <a:buNone/>
            </a:pPr>
            <a:r>
              <a:rPr lang="nl-BE" dirty="0"/>
              <a:t>Drinken:  puur, in cocktails, bij dessert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AC44D98-B853-4420-8ED4-E3792706D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6625410-A0A9-42B8-96F9-540C7C42C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274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F00DCFAB-905D-4BCE-B71D-26B487DEC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161" y="3065698"/>
            <a:ext cx="7721205" cy="365137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740B60B-24F5-4766-8B85-7418BAFBD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34" y="224430"/>
            <a:ext cx="8040222" cy="391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777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E02DA677-C58A-4FCE-A9A0-E66A42EBD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153" name="Picture 6152">
            <a:extLst>
              <a:ext uri="{FF2B5EF4-FFF2-40B4-BE49-F238E27FC236}">
                <a16:creationId xmlns:a16="http://schemas.microsoft.com/office/drawing/2014/main" id="{9D85B319-9C30-4D92-B664-CA444ECD7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155" name="Straight Connector 6154">
            <a:extLst>
              <a:ext uri="{FF2B5EF4-FFF2-40B4-BE49-F238E27FC236}">
                <a16:creationId xmlns:a16="http://schemas.microsoft.com/office/drawing/2014/main" id="{D7573C1E-3785-43C9-A262-1DA9DF97F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7" name="Straight Connector 6156">
            <a:extLst>
              <a:ext uri="{FF2B5EF4-FFF2-40B4-BE49-F238E27FC236}">
                <a16:creationId xmlns:a16="http://schemas.microsoft.com/office/drawing/2014/main" id="{548C4394-BE4E-4302-AF74-4781C6C66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6159" name="Rectangle 6158">
            <a:extLst>
              <a:ext uri="{FF2B5EF4-FFF2-40B4-BE49-F238E27FC236}">
                <a16:creationId xmlns:a16="http://schemas.microsoft.com/office/drawing/2014/main" id="{D90988F3-1333-4A40-BDE3-E275C3131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1" name="Rectangle 6160">
            <a:extLst>
              <a:ext uri="{FF2B5EF4-FFF2-40B4-BE49-F238E27FC236}">
                <a16:creationId xmlns:a16="http://schemas.microsoft.com/office/drawing/2014/main" id="{D9732CDF-69D8-42A5-9A7B-FD2544351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DB9CF9-2FDD-40D3-A101-5E8155D5F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695" y="1474969"/>
            <a:ext cx="3026558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2500" dirty="0" err="1"/>
              <a:t>Degustatie</a:t>
            </a:r>
            <a:r>
              <a:rPr lang="en-US" sz="2500" dirty="0"/>
              <a:t> 4:  </a:t>
            </a:r>
            <a:r>
              <a:rPr lang="en-US" sz="2500" dirty="0" err="1"/>
              <a:t>dartigalongue</a:t>
            </a:r>
            <a:r>
              <a:rPr lang="en-US" sz="2500" dirty="0"/>
              <a:t> </a:t>
            </a:r>
            <a:br>
              <a:rPr lang="en-US" sz="2500" dirty="0"/>
            </a:br>
            <a:r>
              <a:rPr lang="en-US" sz="2500" dirty="0"/>
              <a:t>     “DRY CELLAR”</a:t>
            </a:r>
          </a:p>
        </p:txBody>
      </p:sp>
      <p:cxnSp>
        <p:nvCxnSpPr>
          <p:cNvPr id="6163" name="Straight Connector 6162">
            <a:extLst>
              <a:ext uri="{FF2B5EF4-FFF2-40B4-BE49-F238E27FC236}">
                <a16:creationId xmlns:a16="http://schemas.microsoft.com/office/drawing/2014/main" id="{4A3F96D4-2B50-4543-A4FE-03789E2FF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09" y="3526496"/>
            <a:ext cx="302361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6165" name="Group 6164">
            <a:extLst>
              <a:ext uri="{FF2B5EF4-FFF2-40B4-BE49-F238E27FC236}">
                <a16:creationId xmlns:a16="http://schemas.microsoft.com/office/drawing/2014/main" id="{D0B6606F-378B-478A-B98C-5E032B73B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90638" y="482171"/>
            <a:ext cx="7560115" cy="5149101"/>
            <a:chOff x="7463258" y="583365"/>
            <a:chExt cx="7560115" cy="5181928"/>
          </a:xfrm>
        </p:grpSpPr>
        <p:sp>
          <p:nvSpPr>
            <p:cNvPr id="6166" name="Rectangle 6165">
              <a:extLst>
                <a:ext uri="{FF2B5EF4-FFF2-40B4-BE49-F238E27FC236}">
                  <a16:creationId xmlns:a16="http://schemas.microsoft.com/office/drawing/2014/main" id="{FA830693-1360-426A-AB4E-34F1A2552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7" name="Rectangle 6166">
              <a:extLst>
                <a:ext uri="{FF2B5EF4-FFF2-40B4-BE49-F238E27FC236}">
                  <a16:creationId xmlns:a16="http://schemas.microsoft.com/office/drawing/2014/main" id="{4485BBBC-BD6D-48DC-8D5C-E826CB04F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6E051ECF-EBC7-4A42-B618-88CC31E9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605" r="-1" b="25303"/>
          <a:stretch/>
        </p:blipFill>
        <p:spPr>
          <a:xfrm>
            <a:off x="4629624" y="1116345"/>
            <a:ext cx="3710850" cy="3866172"/>
          </a:xfrm>
          <a:prstGeom prst="rect">
            <a:avLst/>
          </a:prstGeom>
        </p:spPr>
      </p:pic>
      <p:pic>
        <p:nvPicPr>
          <p:cNvPr id="6146" name="Picture 2" descr=" Sans étui">
            <a:extLst>
              <a:ext uri="{FF2B5EF4-FFF2-40B4-BE49-F238E27FC236}">
                <a16:creationId xmlns:a16="http://schemas.microsoft.com/office/drawing/2014/main" id="{3C3E666D-E3B0-4B85-AD18-1AF76D6C9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" r="36419" b="-4"/>
          <a:stretch/>
        </p:blipFill>
        <p:spPr bwMode="auto">
          <a:xfrm>
            <a:off x="8504199" y="1116345"/>
            <a:ext cx="2403715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9" name="Picture 6168">
            <a:extLst>
              <a:ext uri="{FF2B5EF4-FFF2-40B4-BE49-F238E27FC236}">
                <a16:creationId xmlns:a16="http://schemas.microsoft.com/office/drawing/2014/main" id="{8786DFBA-A118-4B39-B5E5-897882C4B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171" name="Straight Connector 6170">
            <a:extLst>
              <a:ext uri="{FF2B5EF4-FFF2-40B4-BE49-F238E27FC236}">
                <a16:creationId xmlns:a16="http://schemas.microsoft.com/office/drawing/2014/main" id="{55B2A320-5EE4-4719-8CA2-E5B9C98DC6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15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AC1A11-E87F-4E95-A18D-E633BEC42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Rijpingskelders  (</a:t>
            </a:r>
            <a:r>
              <a:rPr lang="nl-BE" dirty="0" err="1"/>
              <a:t>chai</a:t>
            </a:r>
            <a:r>
              <a:rPr lang="nl-BE" dirty="0"/>
              <a:t>)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3E9212E-0C5F-4981-B3C7-226723B952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556" y="2419209"/>
            <a:ext cx="3838390" cy="2585038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5B8136F-42B7-47BD-AAB5-BD800FB9FE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93"/>
          <a:stretch/>
        </p:blipFill>
        <p:spPr>
          <a:xfrm>
            <a:off x="7556931" y="2419209"/>
            <a:ext cx="3497923" cy="2585038"/>
          </a:xfrm>
          <a:prstGeom prst="rect">
            <a:avLst/>
          </a:prstGeom>
        </p:spPr>
      </p:pic>
      <p:sp>
        <p:nvSpPr>
          <p:cNvPr id="8" name="Pijl: links/rechts 7">
            <a:extLst>
              <a:ext uri="{FF2B5EF4-FFF2-40B4-BE49-F238E27FC236}">
                <a16:creationId xmlns:a16="http://schemas.microsoft.com/office/drawing/2014/main" id="{0342A096-5696-4492-B4A0-C56434EAB6E7}"/>
              </a:ext>
            </a:extLst>
          </p:cNvPr>
          <p:cNvSpPr/>
          <p:nvPr/>
        </p:nvSpPr>
        <p:spPr>
          <a:xfrm>
            <a:off x="4974378" y="3321423"/>
            <a:ext cx="2051121" cy="78060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90884E1-57AD-4AF0-9219-C2FF0C61E579}"/>
              </a:ext>
            </a:extLst>
          </p:cNvPr>
          <p:cNvSpPr txBox="1"/>
          <p:nvPr/>
        </p:nvSpPr>
        <p:spPr>
          <a:xfrm>
            <a:off x="933651" y="5245768"/>
            <a:ext cx="903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CHAI SEC														CHAI HUMIDE</a:t>
            </a:r>
          </a:p>
        </p:txBody>
      </p:sp>
    </p:spTree>
    <p:extLst>
      <p:ext uri="{BB962C8B-B14F-4D97-AF65-F5344CB8AC3E}">
        <p14:creationId xmlns:p14="http://schemas.microsoft.com/office/powerpoint/2010/main" val="4092844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AC1A11-E87F-4E95-A18D-E633BEC42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droge kelder – </a:t>
            </a:r>
            <a:r>
              <a:rPr lang="nl-BE" dirty="0" err="1"/>
              <a:t>chai</a:t>
            </a:r>
            <a:r>
              <a:rPr lang="nl-BE" dirty="0"/>
              <a:t> sec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3E9212E-0C5F-4981-B3C7-226723B952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555" y="2419208"/>
            <a:ext cx="4711527" cy="3173069"/>
          </a:xfr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1267B32F-BC95-4E8F-A261-32A4D95C54A2}"/>
              </a:ext>
            </a:extLst>
          </p:cNvPr>
          <p:cNvSpPr txBox="1"/>
          <p:nvPr/>
        </p:nvSpPr>
        <p:spPr>
          <a:xfrm>
            <a:off x="5496026" y="2964581"/>
            <a:ext cx="595893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/>
              <a:t>Is eigenlijk een zolder, direct onder dak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/>
              <a:t>Grote </a:t>
            </a:r>
            <a:r>
              <a:rPr lang="nl-BE" sz="2400" dirty="0" err="1"/>
              <a:t>temperatuursverschillen</a:t>
            </a:r>
            <a:r>
              <a:rPr lang="nl-BE" sz="2400" dirty="0"/>
              <a:t>:  3 tot 40 °C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/>
              <a:t>Verdampt meer water dan alcohol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/>
              <a:t>Tempert het vuur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/>
              <a:t>Maakt smaak minder scherp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967436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AC1A11-E87F-4E95-A18D-E633BEC42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vochtige kelder – </a:t>
            </a:r>
            <a:r>
              <a:rPr lang="nl-BE" dirty="0" err="1"/>
              <a:t>chai</a:t>
            </a:r>
            <a:r>
              <a:rPr lang="nl-BE" dirty="0"/>
              <a:t> </a:t>
            </a:r>
            <a:r>
              <a:rPr lang="nl-BE" dirty="0" err="1"/>
              <a:t>humide</a:t>
            </a:r>
            <a:endParaRPr lang="nl-BE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267B32F-BC95-4E8F-A261-32A4D95C54A2}"/>
              </a:ext>
            </a:extLst>
          </p:cNvPr>
          <p:cNvSpPr txBox="1"/>
          <p:nvPr/>
        </p:nvSpPr>
        <p:spPr>
          <a:xfrm>
            <a:off x="5496026" y="2964581"/>
            <a:ext cx="473059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/>
              <a:t>Echte kelder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/>
              <a:t>Vloer van gestampte aarde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/>
              <a:t>Meer constante temperatuur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/>
              <a:t>Verdampt meer alcohol dan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/>
              <a:t>Brengt finesse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/>
              <a:t>Maakt smaak ronder en zachter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4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6A5323D-B61F-4BA7-A8FE-4BA0F16079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93"/>
          <a:stretch/>
        </p:blipFill>
        <p:spPr>
          <a:xfrm>
            <a:off x="583532" y="2409159"/>
            <a:ext cx="4711527" cy="348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919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8E51B09-2B9E-4D82-A5F8-29F85CBE2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240118-40F3-4A1C-85DC-4E58525CB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269951F-7B8C-4336-BC68-9BA9843CE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9" y="482171"/>
            <a:ext cx="4074533" cy="5149101"/>
            <a:chOff x="7463259" y="583365"/>
            <a:chExt cx="4074533" cy="518192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FD48101-E230-4669-8C1B-39BAAB2BB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18FA112-D8F0-41D3-9171-B0A3110E2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9087EE4-E285-4C8E-AC5F-CAE7D1FDE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90359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433B3229-CFBA-45F3-85C1-A75FE3CD8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043" y="804520"/>
            <a:ext cx="5550355" cy="1049235"/>
          </a:xfrm>
        </p:spPr>
        <p:txBody>
          <a:bodyPr>
            <a:normAutofit/>
          </a:bodyPr>
          <a:lstStyle/>
          <a:p>
            <a:r>
              <a:rPr lang="nl-BE" dirty="0" err="1"/>
              <a:t>Dartigalongue</a:t>
            </a:r>
            <a:r>
              <a:rPr lang="nl-BE" dirty="0"/>
              <a:t> </a:t>
            </a:r>
            <a:br>
              <a:rPr lang="nl-BE" dirty="0"/>
            </a:br>
            <a:r>
              <a:rPr lang="nl-BE" dirty="0"/>
              <a:t>    “dry </a:t>
            </a:r>
            <a:r>
              <a:rPr lang="nl-BE" dirty="0" err="1"/>
              <a:t>cellar</a:t>
            </a:r>
            <a:r>
              <a:rPr lang="nl-BE" dirty="0"/>
              <a:t>”</a:t>
            </a:r>
          </a:p>
        </p:txBody>
      </p:sp>
      <p:pic>
        <p:nvPicPr>
          <p:cNvPr id="5" name="Picture 2" descr=" Sans étui">
            <a:extLst>
              <a:ext uri="{FF2B5EF4-FFF2-40B4-BE49-F238E27FC236}">
                <a16:creationId xmlns:a16="http://schemas.microsoft.com/office/drawing/2014/main" id="{76BAE56F-8D65-4DF0-9541-0E48F3634F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97" b="-4"/>
          <a:stretch/>
        </p:blipFill>
        <p:spPr bwMode="auto">
          <a:xfrm>
            <a:off x="1285438" y="1116345"/>
            <a:ext cx="2799103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1AFFC4-5ED2-4776-BEF1-382473DCE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8043" y="2015732"/>
            <a:ext cx="5550355" cy="3450613"/>
          </a:xfrm>
        </p:spPr>
        <p:txBody>
          <a:bodyPr>
            <a:normAutofit/>
          </a:bodyPr>
          <a:lstStyle/>
          <a:p>
            <a:r>
              <a:rPr lang="nl-BE" dirty="0"/>
              <a:t>Druiven: Baco 22A, </a:t>
            </a:r>
            <a:r>
              <a:rPr lang="nl-BE" dirty="0" err="1"/>
              <a:t>Ugni</a:t>
            </a:r>
            <a:r>
              <a:rPr lang="nl-BE" dirty="0"/>
              <a:t> </a:t>
            </a:r>
            <a:r>
              <a:rPr lang="nl-BE" dirty="0" err="1"/>
              <a:t>blanc</a:t>
            </a:r>
            <a:r>
              <a:rPr lang="nl-BE" dirty="0"/>
              <a:t>, </a:t>
            </a:r>
            <a:r>
              <a:rPr lang="nl-BE" dirty="0" err="1"/>
              <a:t>Folle</a:t>
            </a:r>
            <a:r>
              <a:rPr lang="nl-BE" dirty="0"/>
              <a:t> Blanche</a:t>
            </a:r>
          </a:p>
          <a:p>
            <a:r>
              <a:rPr lang="nl-BE" dirty="0"/>
              <a:t>Enkelvoudige distillatie in </a:t>
            </a:r>
            <a:r>
              <a:rPr lang="nl-BE" dirty="0" err="1"/>
              <a:t>armagnacais</a:t>
            </a:r>
            <a:r>
              <a:rPr lang="nl-BE" dirty="0"/>
              <a:t> tot 58 °</a:t>
            </a:r>
          </a:p>
          <a:p>
            <a:r>
              <a:rPr lang="nl-BE" dirty="0">
                <a:highlight>
                  <a:srgbClr val="FFFF00"/>
                </a:highlight>
              </a:rPr>
              <a:t>Vernieuwing:  alleen droge rijping!</a:t>
            </a:r>
          </a:p>
          <a:p>
            <a:r>
              <a:rPr lang="nl-BE" dirty="0"/>
              <a:t>Rijping: </a:t>
            </a:r>
          </a:p>
          <a:p>
            <a:pPr lvl="1"/>
            <a:r>
              <a:rPr lang="nl-BE" dirty="0"/>
              <a:t>2 jaar</a:t>
            </a:r>
          </a:p>
          <a:p>
            <a:pPr lvl="1"/>
            <a:r>
              <a:rPr lang="nl-BE" dirty="0"/>
              <a:t>UITSLUITEND gerijpt op droge kelder  (</a:t>
            </a:r>
            <a:r>
              <a:rPr lang="nl-BE" dirty="0" err="1"/>
              <a:t>chai</a:t>
            </a:r>
            <a:r>
              <a:rPr lang="nl-BE" dirty="0"/>
              <a:t> sec) </a:t>
            </a:r>
          </a:p>
          <a:p>
            <a:pPr lvl="1"/>
            <a:r>
              <a:rPr lang="nl-BE" dirty="0"/>
              <a:t>progressieve reductie tot gewenste 43,4 °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D8AF6BD-5D32-4F8F-98B6-05F8A439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47013E4-D33D-425E-B32E-DE7D5CB5F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5171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C70BFDB-979D-4D01-8764-154458F9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FCB5B7-E85D-4C9D-AE9B-2B04C20D7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C48EA7D-6DFA-4BAB-B557-0D500356B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9" y="482171"/>
            <a:ext cx="4074533" cy="5149101"/>
            <a:chOff x="632239" y="482171"/>
            <a:chExt cx="4074533" cy="514910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A792C74-3AEF-46D7-BB84-FE0A1C9FDD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239" y="482171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3F01C4D-F010-44B1-B80D-DE6D0036F4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5298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66DEDBC9-7E02-4AC1-84C0-28900C560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7042" y="977965"/>
            <a:ext cx="3124515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D8167BA-4647-4588-9EF8-AFA0496DC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90359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433B3229-CFBA-45F3-85C1-A75FE3CD8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043" y="804520"/>
            <a:ext cx="5550355" cy="1049235"/>
          </a:xfrm>
        </p:spPr>
        <p:txBody>
          <a:bodyPr>
            <a:normAutofit/>
          </a:bodyPr>
          <a:lstStyle/>
          <a:p>
            <a:r>
              <a:rPr lang="nl-BE" dirty="0" err="1"/>
              <a:t>Dartigalongue</a:t>
            </a:r>
            <a:r>
              <a:rPr lang="nl-BE" dirty="0"/>
              <a:t> </a:t>
            </a:r>
            <a:br>
              <a:rPr lang="nl-BE" dirty="0"/>
            </a:br>
            <a:r>
              <a:rPr lang="nl-BE" dirty="0"/>
              <a:t>    “dry </a:t>
            </a:r>
            <a:r>
              <a:rPr lang="nl-BE" dirty="0" err="1"/>
              <a:t>cellar</a:t>
            </a:r>
            <a:r>
              <a:rPr lang="nl-BE" dirty="0"/>
              <a:t>”</a:t>
            </a:r>
          </a:p>
        </p:txBody>
      </p:sp>
      <p:pic>
        <p:nvPicPr>
          <p:cNvPr id="6" name="Picture 2" descr=" Sans étui">
            <a:extLst>
              <a:ext uri="{FF2B5EF4-FFF2-40B4-BE49-F238E27FC236}">
                <a16:creationId xmlns:a16="http://schemas.microsoft.com/office/drawing/2014/main" id="{C1A94F06-9E52-453F-80E9-0C481B75FF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6" t="5521" r="54702" b="-4"/>
          <a:stretch/>
        </p:blipFill>
        <p:spPr bwMode="auto">
          <a:xfrm>
            <a:off x="2152999" y="1116345"/>
            <a:ext cx="1063981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1AFFC4-5ED2-4776-BEF1-382473DCE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8043" y="2015732"/>
            <a:ext cx="5550355" cy="345061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nl-BE" sz="1900" dirty="0" err="1"/>
              <a:t>Alcohol-percentage</a:t>
            </a:r>
            <a:r>
              <a:rPr lang="nl-BE" sz="1900" dirty="0"/>
              <a:t>:  43,3 °</a:t>
            </a:r>
          </a:p>
          <a:p>
            <a:pPr>
              <a:lnSpc>
                <a:spcPct val="110000"/>
              </a:lnSpc>
            </a:pPr>
            <a:r>
              <a:rPr lang="nl-BE" sz="1900" dirty="0"/>
              <a:t>Neus:  vanille, pruim, peer</a:t>
            </a:r>
          </a:p>
          <a:p>
            <a:pPr>
              <a:lnSpc>
                <a:spcPct val="110000"/>
              </a:lnSpc>
            </a:pPr>
            <a:r>
              <a:rPr lang="nl-BE" sz="1900" dirty="0"/>
              <a:t>Mond:  sterk </a:t>
            </a:r>
            <a:r>
              <a:rPr lang="nl-BE" sz="1900" dirty="0" err="1"/>
              <a:t>alcoholish</a:t>
            </a:r>
            <a:r>
              <a:rPr lang="nl-BE" sz="1900" dirty="0"/>
              <a:t>, intens</a:t>
            </a:r>
          </a:p>
          <a:p>
            <a:pPr>
              <a:lnSpc>
                <a:spcPct val="110000"/>
              </a:lnSpc>
            </a:pPr>
            <a:r>
              <a:rPr lang="nl-BE" sz="1900" dirty="0"/>
              <a:t>Afdronk:  kruidig</a:t>
            </a:r>
          </a:p>
          <a:p>
            <a:pPr>
              <a:lnSpc>
                <a:spcPct val="110000"/>
              </a:lnSpc>
            </a:pPr>
            <a:endParaRPr lang="nl-BE" sz="1900" dirty="0"/>
          </a:p>
          <a:p>
            <a:pPr marL="0" indent="0">
              <a:lnSpc>
                <a:spcPct val="110000"/>
              </a:lnSpc>
              <a:buNone/>
            </a:pPr>
            <a:r>
              <a:rPr lang="nl-BE" sz="1900" dirty="0">
                <a:sym typeface="Wingdings" panose="05000000000000000000" pitchFamily="2" charset="2"/>
              </a:rPr>
              <a:t>  Speciaal voor bartenders 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l-BE" sz="1900" dirty="0">
                <a:sym typeface="Wingdings" panose="05000000000000000000" pitchFamily="2" charset="2"/>
              </a:rPr>
              <a:t>	(hoog alcoholisch, uitgesproken smaak)</a:t>
            </a:r>
            <a:endParaRPr lang="nl-BE" sz="1900" dirty="0"/>
          </a:p>
          <a:p>
            <a:pPr marL="0" indent="0">
              <a:lnSpc>
                <a:spcPct val="110000"/>
              </a:lnSpc>
              <a:buNone/>
            </a:pPr>
            <a:r>
              <a:rPr lang="nl-BE" sz="1900" dirty="0"/>
              <a:t>Drinken: 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l-BE" sz="1900" dirty="0"/>
              <a:t>puur of op ijs, in cocktails,  met gemberbier  (</a:t>
            </a:r>
            <a:r>
              <a:rPr lang="nl-BE" sz="1900" dirty="0" err="1"/>
              <a:t>ginger</a:t>
            </a:r>
            <a:r>
              <a:rPr lang="nl-BE" sz="1900" dirty="0"/>
              <a:t> </a:t>
            </a:r>
            <a:r>
              <a:rPr lang="nl-BE" sz="1900" dirty="0" err="1"/>
              <a:t>ale</a:t>
            </a:r>
            <a:r>
              <a:rPr lang="nl-BE" sz="1900" dirty="0"/>
              <a:t>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AC44D98-B853-4420-8ED4-E3792706D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6625410-A0A9-42B8-96F9-540C7C42C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1456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81F5DB-B42C-4E57-8BCE-EA213BBCC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Conclusie: wat bepaalt de smaak?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0D1445-D861-4CD8-A119-2A1BBAB3C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3630560" cy="3450613"/>
          </a:xfrm>
        </p:spPr>
        <p:txBody>
          <a:bodyPr/>
          <a:lstStyle/>
          <a:p>
            <a:r>
              <a:rPr lang="nl-BE" dirty="0"/>
              <a:t>Traditioneel:</a:t>
            </a:r>
          </a:p>
          <a:p>
            <a:pPr lvl="1"/>
            <a:r>
              <a:rPr lang="nl-BE" dirty="0"/>
              <a:t>Verhouding druivensoorten</a:t>
            </a:r>
          </a:p>
          <a:p>
            <a:pPr lvl="1"/>
            <a:r>
              <a:rPr lang="nl-BE" dirty="0"/>
              <a:t>Vaten</a:t>
            </a:r>
          </a:p>
          <a:p>
            <a:pPr lvl="2"/>
            <a:r>
              <a:rPr lang="nl-BE" dirty="0"/>
              <a:t>Soort eik</a:t>
            </a:r>
          </a:p>
          <a:p>
            <a:pPr lvl="2"/>
            <a:r>
              <a:rPr lang="nl-BE" dirty="0"/>
              <a:t>Niveau van </a:t>
            </a:r>
            <a:r>
              <a:rPr lang="nl-BE" dirty="0" err="1"/>
              <a:t>toasting</a:t>
            </a:r>
            <a:endParaRPr lang="nl-BE" dirty="0"/>
          </a:p>
          <a:p>
            <a:pPr lvl="1"/>
            <a:r>
              <a:rPr lang="nl-BE" dirty="0"/>
              <a:t>Duur rijping</a:t>
            </a:r>
          </a:p>
          <a:p>
            <a:pPr lvl="1"/>
            <a:r>
              <a:rPr lang="nl-BE" dirty="0"/>
              <a:t>Alcohol percentage</a:t>
            </a:r>
          </a:p>
        </p:txBody>
      </p:sp>
      <p:pic>
        <p:nvPicPr>
          <p:cNvPr id="13314" name="Picture 2" descr="What's The Difference Between Cognac &amp; Armagnac?">
            <a:extLst>
              <a:ext uri="{FF2B5EF4-FFF2-40B4-BE49-F238E27FC236}">
                <a16:creationId xmlns:a16="http://schemas.microsoft.com/office/drawing/2014/main" id="{753CFC48-9A29-4EDF-BC80-B46B654DF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355" y="1321411"/>
            <a:ext cx="4253355" cy="283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52BEC499-84F6-40BA-8ADC-B4ED30B5D29D}"/>
              </a:ext>
            </a:extLst>
          </p:cNvPr>
          <p:cNvSpPr txBox="1">
            <a:spLocks/>
          </p:cNvSpPr>
          <p:nvPr/>
        </p:nvSpPr>
        <p:spPr>
          <a:xfrm>
            <a:off x="5608351" y="4156106"/>
            <a:ext cx="3946356" cy="23060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Nieuwe methodes</a:t>
            </a:r>
          </a:p>
          <a:p>
            <a:pPr lvl="1"/>
            <a:r>
              <a:rPr lang="nl-BE" dirty="0"/>
              <a:t>Soort vat  (metaal </a:t>
            </a:r>
            <a:r>
              <a:rPr lang="nl-BE" dirty="0" err="1"/>
              <a:t>ipv</a:t>
            </a:r>
            <a:r>
              <a:rPr lang="nl-BE" dirty="0"/>
              <a:t> hout)</a:t>
            </a:r>
          </a:p>
          <a:p>
            <a:pPr lvl="1"/>
            <a:r>
              <a:rPr lang="nl-BE" dirty="0"/>
              <a:t>Geen hout</a:t>
            </a:r>
          </a:p>
          <a:p>
            <a:pPr lvl="1"/>
            <a:r>
              <a:rPr lang="nl-BE" dirty="0"/>
              <a:t>Meer hout</a:t>
            </a:r>
          </a:p>
          <a:p>
            <a:pPr lvl="1"/>
            <a:r>
              <a:rPr lang="nl-BE" dirty="0"/>
              <a:t>Temperatuur schommelingen</a:t>
            </a:r>
          </a:p>
        </p:txBody>
      </p:sp>
    </p:spTree>
    <p:extLst>
      <p:ext uri="{BB962C8B-B14F-4D97-AF65-F5344CB8AC3E}">
        <p14:creationId xmlns:p14="http://schemas.microsoft.com/office/powerpoint/2010/main" val="1815512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EA869E1-F851-4A52-92F5-77E592B76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20">
            <a:extLst>
              <a:ext uri="{FF2B5EF4-FFF2-40B4-BE49-F238E27FC236}">
                <a16:creationId xmlns:a16="http://schemas.microsoft.com/office/drawing/2014/main" id="{B083AD55-8296-44BD-8E14-DD2DDBC35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BF46B26-15FC-4C5A-94FA-AE9ED64B5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12F6065-5345-44BD-B66E-5487CCD7A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D89ECFB-8421-4BB8-A23D-8B8D151F8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4911EB7-93CE-44FF-973F-B25ECF5DF5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DB9CF9-2FDD-40D3-A101-5E8155D5F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695" y="1474969"/>
            <a:ext cx="3026558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2500" dirty="0" err="1"/>
              <a:t>Degustatie</a:t>
            </a:r>
            <a:r>
              <a:rPr lang="en-US" sz="2500" dirty="0"/>
              <a:t> 5:  </a:t>
            </a:r>
            <a:r>
              <a:rPr lang="en-US" sz="2500" dirty="0" err="1"/>
              <a:t>dartigalongue</a:t>
            </a:r>
            <a:r>
              <a:rPr lang="en-US" sz="2500" dirty="0"/>
              <a:t> </a:t>
            </a:r>
            <a:br>
              <a:rPr lang="en-US" sz="2500" dirty="0"/>
            </a:br>
            <a:r>
              <a:rPr lang="en-US" sz="2500" dirty="0"/>
              <a:t>     “Hors </a:t>
            </a:r>
            <a:r>
              <a:rPr lang="en-US" sz="2500" dirty="0" err="1"/>
              <a:t>d’age</a:t>
            </a:r>
            <a:r>
              <a:rPr lang="en-US" sz="2500" dirty="0"/>
              <a:t>”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2870A17-34CA-4FF4-8777-CE7D7B986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09" y="3526496"/>
            <a:ext cx="302361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4B79B4F-74AA-4B58-BBD2-2C3804928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90638" y="482171"/>
            <a:ext cx="7560115" cy="5149101"/>
            <a:chOff x="7463258" y="583365"/>
            <a:chExt cx="7560115" cy="5181928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E994EF0-F368-43B3-9BF0-442E33BC36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B478E81-F333-452C-B354-06E13FB0B2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4E4C1088-922B-4744-BB37-5D47AEA43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130" y="977099"/>
            <a:ext cx="6597725" cy="4136205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Dartigalongue Hors D'age - Bas-Armagnac - 70cl">
            <a:extLst>
              <a:ext uri="{FF2B5EF4-FFF2-40B4-BE49-F238E27FC236}">
                <a16:creationId xmlns:a16="http://schemas.microsoft.com/office/drawing/2014/main" id="{D25E4052-45A5-4649-94E3-0863356E6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9463" y="1116345"/>
            <a:ext cx="782899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BA2D4286-DB91-4EAC-8A07-314C86D784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9810" y="1350995"/>
            <a:ext cx="3059596" cy="339687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5621CD7-6951-4B76-949B-6D851A2BE4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AD09E24-F963-4867-8AA6-3D2F8D3C8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7478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C70BFDB-979D-4D01-8764-154458F9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FCB5B7-E85D-4C9D-AE9B-2B04C20D7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C48EA7D-6DFA-4BAB-B557-0D500356B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9" y="482171"/>
            <a:ext cx="4074533" cy="5149101"/>
            <a:chOff x="632239" y="482171"/>
            <a:chExt cx="4074533" cy="514910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A792C74-3AEF-46D7-BB84-FE0A1C9FDD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239" y="482171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3F01C4D-F010-44B1-B80D-DE6D0036F4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5298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66DEDBC9-7E02-4AC1-84C0-28900C560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7042" y="977965"/>
            <a:ext cx="3124515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D8167BA-4647-4588-9EF8-AFA0496DC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90359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433B3229-CFBA-45F3-85C1-A75FE3CD8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043" y="804520"/>
            <a:ext cx="5550355" cy="1049235"/>
          </a:xfrm>
        </p:spPr>
        <p:txBody>
          <a:bodyPr>
            <a:normAutofit/>
          </a:bodyPr>
          <a:lstStyle/>
          <a:p>
            <a:r>
              <a:rPr lang="nl-BE" dirty="0" err="1"/>
              <a:t>Dartigalongue</a:t>
            </a:r>
            <a:r>
              <a:rPr lang="nl-BE" dirty="0"/>
              <a:t> </a:t>
            </a:r>
            <a:br>
              <a:rPr lang="nl-BE" dirty="0"/>
            </a:br>
            <a:r>
              <a:rPr lang="nl-BE" dirty="0"/>
              <a:t>    “</a:t>
            </a:r>
            <a:r>
              <a:rPr lang="en-US"/>
              <a:t>Hors </a:t>
            </a:r>
            <a:r>
              <a:rPr lang="en-US" err="1"/>
              <a:t>d’age</a:t>
            </a:r>
            <a:r>
              <a:rPr lang="nl-BE" dirty="0"/>
              <a:t>”</a:t>
            </a:r>
          </a:p>
        </p:txBody>
      </p:sp>
      <p:pic>
        <p:nvPicPr>
          <p:cNvPr id="5" name="Picture 2" descr="Dartigalongue Hors D'age - Bas-Armagnac - 70cl">
            <a:extLst>
              <a:ext uri="{FF2B5EF4-FFF2-40B4-BE49-F238E27FC236}">
                <a16:creationId xmlns:a16="http://schemas.microsoft.com/office/drawing/2014/main" id="{67188F27-1B80-446E-BA9F-677712DCB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3540" y="1116345"/>
            <a:ext cx="782899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1AFFC4-5ED2-4776-BEF1-382473DCE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8043" y="2015732"/>
            <a:ext cx="5550355" cy="3450613"/>
          </a:xfrm>
        </p:spPr>
        <p:txBody>
          <a:bodyPr>
            <a:normAutofit/>
          </a:bodyPr>
          <a:lstStyle/>
          <a:p>
            <a:r>
              <a:rPr lang="nl-BE" dirty="0"/>
              <a:t>Druiven: Baco 22A, </a:t>
            </a:r>
            <a:r>
              <a:rPr lang="nl-BE" dirty="0" err="1"/>
              <a:t>Ugni</a:t>
            </a:r>
            <a:r>
              <a:rPr lang="nl-BE" dirty="0"/>
              <a:t> </a:t>
            </a:r>
            <a:r>
              <a:rPr lang="nl-BE" dirty="0" err="1"/>
              <a:t>blanc</a:t>
            </a:r>
            <a:r>
              <a:rPr lang="nl-BE" dirty="0"/>
              <a:t>, </a:t>
            </a:r>
            <a:r>
              <a:rPr lang="nl-BE" dirty="0" err="1"/>
              <a:t>Folle</a:t>
            </a:r>
            <a:r>
              <a:rPr lang="nl-BE" dirty="0"/>
              <a:t> Blanche</a:t>
            </a:r>
          </a:p>
          <a:p>
            <a:r>
              <a:rPr lang="nl-BE" dirty="0"/>
              <a:t>Enkelvoudige distillatie in </a:t>
            </a:r>
            <a:r>
              <a:rPr lang="nl-BE" dirty="0" err="1"/>
              <a:t>armagnacais</a:t>
            </a:r>
            <a:r>
              <a:rPr lang="nl-BE" dirty="0"/>
              <a:t> tot 58 °</a:t>
            </a:r>
          </a:p>
          <a:p>
            <a:r>
              <a:rPr lang="nl-BE" dirty="0">
                <a:highlight>
                  <a:srgbClr val="FFFF00"/>
                </a:highlight>
              </a:rPr>
              <a:t>Klassieker – een ijkingspunt</a:t>
            </a:r>
          </a:p>
          <a:p>
            <a:r>
              <a:rPr lang="nl-BE" dirty="0"/>
              <a:t>Rijping: </a:t>
            </a:r>
          </a:p>
          <a:p>
            <a:pPr lvl="1"/>
            <a:r>
              <a:rPr lang="nl-BE" dirty="0"/>
              <a:t>10 jaar!</a:t>
            </a:r>
          </a:p>
          <a:p>
            <a:pPr lvl="1"/>
            <a:r>
              <a:rPr lang="nl-BE" dirty="0"/>
              <a:t>Traditioneel: afwisselend droge en vochtige </a:t>
            </a:r>
            <a:r>
              <a:rPr lang="nl-BE" dirty="0" err="1"/>
              <a:t>Chai</a:t>
            </a:r>
            <a:endParaRPr lang="nl-BE" dirty="0"/>
          </a:p>
          <a:p>
            <a:pPr lvl="1"/>
            <a:r>
              <a:rPr lang="nl-BE" dirty="0"/>
              <a:t>progressieve reductie tot gewenste 40 °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AC44D98-B853-4420-8ED4-E3792706D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6625410-A0A9-42B8-96F9-540C7C42C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023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7C70BFDB-979D-4D01-8764-154458F9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7" name="Rectangle 7176">
            <a:extLst>
              <a:ext uri="{FF2B5EF4-FFF2-40B4-BE49-F238E27FC236}">
                <a16:creationId xmlns:a16="http://schemas.microsoft.com/office/drawing/2014/main" id="{45FCB5B7-E85D-4C9D-AE9B-2B04C20D7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7179" name="Group 7178">
            <a:extLst>
              <a:ext uri="{FF2B5EF4-FFF2-40B4-BE49-F238E27FC236}">
                <a16:creationId xmlns:a16="http://schemas.microsoft.com/office/drawing/2014/main" id="{4C48EA7D-6DFA-4BAB-B557-0D500356B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9" y="482171"/>
            <a:ext cx="4074533" cy="5149101"/>
            <a:chOff x="632239" y="482171"/>
            <a:chExt cx="4074533" cy="5149101"/>
          </a:xfrm>
        </p:grpSpPr>
        <p:sp>
          <p:nvSpPr>
            <p:cNvPr id="7180" name="Rectangle 7179">
              <a:extLst>
                <a:ext uri="{FF2B5EF4-FFF2-40B4-BE49-F238E27FC236}">
                  <a16:creationId xmlns:a16="http://schemas.microsoft.com/office/drawing/2014/main" id="{0A792C74-3AEF-46D7-BB84-FE0A1C9FDD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239" y="482171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1" name="Rectangle 7180">
              <a:extLst>
                <a:ext uri="{FF2B5EF4-FFF2-40B4-BE49-F238E27FC236}">
                  <a16:creationId xmlns:a16="http://schemas.microsoft.com/office/drawing/2014/main" id="{E3F01C4D-F010-44B1-B80D-DE6D0036F4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5298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83" name="Rectangle 7182">
            <a:extLst>
              <a:ext uri="{FF2B5EF4-FFF2-40B4-BE49-F238E27FC236}">
                <a16:creationId xmlns:a16="http://schemas.microsoft.com/office/drawing/2014/main" id="{66DEDBC9-7E02-4AC1-84C0-28900C560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7042" y="977965"/>
            <a:ext cx="3124515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85" name="Straight Connector 7184">
            <a:extLst>
              <a:ext uri="{FF2B5EF4-FFF2-40B4-BE49-F238E27FC236}">
                <a16:creationId xmlns:a16="http://schemas.microsoft.com/office/drawing/2014/main" id="{5D8167BA-4647-4588-9EF8-AFA0496DC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90359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433B3229-CFBA-45F3-85C1-A75FE3CD8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043" y="804520"/>
            <a:ext cx="5550355" cy="1049235"/>
          </a:xfrm>
        </p:spPr>
        <p:txBody>
          <a:bodyPr>
            <a:normAutofit/>
          </a:bodyPr>
          <a:lstStyle/>
          <a:p>
            <a:r>
              <a:rPr lang="nl-BE" dirty="0" err="1"/>
              <a:t>Dartigalongue</a:t>
            </a:r>
            <a:r>
              <a:rPr lang="nl-BE" dirty="0"/>
              <a:t> </a:t>
            </a:r>
            <a:br>
              <a:rPr lang="nl-BE" dirty="0"/>
            </a:br>
            <a:r>
              <a:rPr lang="nl-BE" dirty="0"/>
              <a:t>    “</a:t>
            </a:r>
            <a:r>
              <a:rPr lang="en-US"/>
              <a:t>Hors </a:t>
            </a:r>
            <a:r>
              <a:rPr lang="en-US" err="1"/>
              <a:t>d’age</a:t>
            </a:r>
            <a:r>
              <a:rPr lang="nl-BE" dirty="0"/>
              <a:t>”</a:t>
            </a:r>
          </a:p>
        </p:txBody>
      </p:sp>
      <p:pic>
        <p:nvPicPr>
          <p:cNvPr id="7170" name="Picture 2" descr="Dartigalongue Hors D'age - Bas-Armagnac - 70cl">
            <a:extLst>
              <a:ext uri="{FF2B5EF4-FFF2-40B4-BE49-F238E27FC236}">
                <a16:creationId xmlns:a16="http://schemas.microsoft.com/office/drawing/2014/main" id="{8E7CDE13-8855-48A6-89C2-2DEB111F1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3540" y="1116345"/>
            <a:ext cx="782899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1AFFC4-5ED2-4776-BEF1-382473DCE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8043" y="2015732"/>
            <a:ext cx="5550355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nl-BE" sz="1700" err="1"/>
              <a:t>Alcohol-percentage</a:t>
            </a:r>
            <a:r>
              <a:rPr lang="nl-BE" sz="1700"/>
              <a:t>:  40 °</a:t>
            </a:r>
          </a:p>
          <a:p>
            <a:pPr>
              <a:lnSpc>
                <a:spcPct val="110000"/>
              </a:lnSpc>
            </a:pPr>
            <a:r>
              <a:rPr lang="nl-BE" sz="1700"/>
              <a:t>Neus:  vanille, pruim, gele vruchten</a:t>
            </a:r>
          </a:p>
          <a:p>
            <a:pPr>
              <a:lnSpc>
                <a:spcPct val="110000"/>
              </a:lnSpc>
            </a:pPr>
            <a:r>
              <a:rPr lang="nl-BE" sz="1700"/>
              <a:t>Mond:  zoete specerijen, druif, licht mineraal</a:t>
            </a:r>
          </a:p>
          <a:p>
            <a:pPr>
              <a:lnSpc>
                <a:spcPct val="110000"/>
              </a:lnSpc>
            </a:pPr>
            <a:r>
              <a:rPr lang="nl-BE" sz="1700"/>
              <a:t>Afdronk:  kruidnagel, </a:t>
            </a:r>
            <a:r>
              <a:rPr lang="nl-BE" sz="1700" err="1"/>
              <a:t>cardamon</a:t>
            </a:r>
            <a:endParaRPr lang="nl-BE" sz="1700"/>
          </a:p>
          <a:p>
            <a:pPr>
              <a:lnSpc>
                <a:spcPct val="110000"/>
              </a:lnSpc>
            </a:pPr>
            <a:endParaRPr lang="nl-BE" sz="1700"/>
          </a:p>
          <a:p>
            <a:pPr marL="0" indent="0">
              <a:lnSpc>
                <a:spcPct val="110000"/>
              </a:lnSpc>
              <a:buNone/>
            </a:pPr>
            <a:r>
              <a:rPr lang="nl-BE" sz="1700"/>
              <a:t>Perfect bij:</a:t>
            </a:r>
          </a:p>
          <a:p>
            <a:pPr>
              <a:lnSpc>
                <a:spcPct val="110000"/>
              </a:lnSpc>
            </a:pPr>
            <a:r>
              <a:rPr lang="nl-BE" sz="1700" err="1"/>
              <a:t>Foie</a:t>
            </a:r>
            <a:r>
              <a:rPr lang="nl-BE" sz="1700"/>
              <a:t> gras</a:t>
            </a:r>
          </a:p>
          <a:p>
            <a:pPr>
              <a:lnSpc>
                <a:spcPct val="110000"/>
              </a:lnSpc>
            </a:pPr>
            <a:r>
              <a:rPr lang="nl-BE" sz="1700"/>
              <a:t>Desserten, gebak</a:t>
            </a:r>
          </a:p>
          <a:p>
            <a:pPr marL="0" indent="0">
              <a:lnSpc>
                <a:spcPct val="110000"/>
              </a:lnSpc>
              <a:buNone/>
            </a:pPr>
            <a:endParaRPr lang="nl-BE" sz="1700"/>
          </a:p>
        </p:txBody>
      </p:sp>
      <p:pic>
        <p:nvPicPr>
          <p:cNvPr id="7187" name="Picture 7186">
            <a:extLst>
              <a:ext uri="{FF2B5EF4-FFF2-40B4-BE49-F238E27FC236}">
                <a16:creationId xmlns:a16="http://schemas.microsoft.com/office/drawing/2014/main" id="{BAC44D98-B853-4420-8ED4-E3792706D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189" name="Straight Connector 7188">
            <a:extLst>
              <a:ext uri="{FF2B5EF4-FFF2-40B4-BE49-F238E27FC236}">
                <a16:creationId xmlns:a16="http://schemas.microsoft.com/office/drawing/2014/main" id="{46625410-A0A9-42B8-96F9-540C7C42C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582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68FAFD-1153-47F1-9036-343864008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Situering – geografisch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1354A9-1CB5-4C59-81BE-79A3AEE07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8109" y="2015732"/>
            <a:ext cx="4016745" cy="3450613"/>
          </a:xfrm>
        </p:spPr>
        <p:txBody>
          <a:bodyPr>
            <a:normAutofit lnSpcReduction="10000"/>
          </a:bodyPr>
          <a:lstStyle/>
          <a:p>
            <a:r>
              <a:rPr lang="nl-BE" dirty="0"/>
              <a:t>Stad: </a:t>
            </a:r>
            <a:r>
              <a:rPr lang="nl-BE" dirty="0" err="1"/>
              <a:t>Nogaro</a:t>
            </a:r>
            <a:endParaRPr lang="nl-BE" dirty="0"/>
          </a:p>
          <a:p>
            <a:r>
              <a:rPr lang="nl-BE" dirty="0"/>
              <a:t>Gebied:  Bas-Armagnac</a:t>
            </a:r>
          </a:p>
          <a:p>
            <a:r>
              <a:rPr lang="nl-BE" dirty="0"/>
              <a:t>Bodem: Zand / leem grond  		(“</a:t>
            </a:r>
            <a:r>
              <a:rPr lang="nl-BE" dirty="0" err="1"/>
              <a:t>sablo-limoneux</a:t>
            </a:r>
            <a:r>
              <a:rPr lang="nl-BE" dirty="0"/>
              <a:t>”)</a:t>
            </a:r>
          </a:p>
          <a:p>
            <a:r>
              <a:rPr lang="nl-BE" dirty="0"/>
              <a:t>3 Soorten druiven</a:t>
            </a:r>
          </a:p>
          <a:p>
            <a:pPr lvl="1"/>
            <a:r>
              <a:rPr lang="nl-BE" dirty="0"/>
              <a:t>Baco 22A</a:t>
            </a:r>
          </a:p>
          <a:p>
            <a:pPr lvl="1"/>
            <a:r>
              <a:rPr lang="nl-BE" dirty="0" err="1"/>
              <a:t>Ugni</a:t>
            </a:r>
            <a:r>
              <a:rPr lang="nl-BE" dirty="0"/>
              <a:t> Blanc  ( “</a:t>
            </a:r>
            <a:r>
              <a:rPr lang="nl-BE" dirty="0" err="1"/>
              <a:t>trebbiano</a:t>
            </a:r>
            <a:r>
              <a:rPr lang="nl-BE" dirty="0"/>
              <a:t>” )</a:t>
            </a:r>
          </a:p>
          <a:p>
            <a:pPr lvl="1"/>
            <a:r>
              <a:rPr lang="nl-BE" dirty="0" err="1"/>
              <a:t>Folle</a:t>
            </a:r>
            <a:r>
              <a:rPr lang="nl-BE" dirty="0"/>
              <a:t>-Blanche  ( “</a:t>
            </a:r>
            <a:r>
              <a:rPr lang="nl-BE" dirty="0" err="1"/>
              <a:t>picpoul</a:t>
            </a:r>
            <a:r>
              <a:rPr lang="nl-BE" dirty="0"/>
              <a:t>” )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0606409-B32A-4BD2-8E45-CF893F329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9" y="2015732"/>
            <a:ext cx="5391771" cy="459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7302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0F12F93F-D10C-4F89-BF94-F538471CB0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7" r="9090" b="29835"/>
          <a:stretch/>
        </p:blipFill>
        <p:spPr bwMode="auto">
          <a:xfrm>
            <a:off x="-5453" y="10"/>
            <a:ext cx="162504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9" name="Rectangle 10268">
            <a:extLst>
              <a:ext uri="{FF2B5EF4-FFF2-40B4-BE49-F238E27FC236}">
                <a16:creationId xmlns:a16="http://schemas.microsoft.com/office/drawing/2014/main" id="{F2AF0D79-4A1A-4F27-B9F0-CF252C4AC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636753"/>
            <a:ext cx="8299435" cy="5572810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32B73A-6CA5-4A81-8E24-94D5085EB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017" y="804520"/>
            <a:ext cx="6815731" cy="1049235"/>
          </a:xfrm>
        </p:spPr>
        <p:txBody>
          <a:bodyPr>
            <a:normAutofit/>
          </a:bodyPr>
          <a:lstStyle/>
          <a:p>
            <a:r>
              <a:rPr lang="nl-BE" sz="2200" dirty="0">
                <a:solidFill>
                  <a:srgbClr val="FFFFFE"/>
                </a:solidFill>
              </a:rPr>
              <a:t>Aanloop naar diner</a:t>
            </a:r>
            <a:br>
              <a:rPr lang="nl-BE" sz="2200" dirty="0">
                <a:solidFill>
                  <a:srgbClr val="FFFFFE"/>
                </a:solidFill>
              </a:rPr>
            </a:br>
            <a:br>
              <a:rPr lang="nl-BE" sz="2200" dirty="0">
                <a:solidFill>
                  <a:srgbClr val="FFFFFE"/>
                </a:solidFill>
              </a:rPr>
            </a:br>
            <a:r>
              <a:rPr lang="nl-BE" sz="2200" dirty="0">
                <a:solidFill>
                  <a:srgbClr val="FFFFFE"/>
                </a:solidFill>
              </a:rPr>
              <a:t>cocktail “brandy </a:t>
            </a:r>
            <a:r>
              <a:rPr lang="nl-BE" sz="2200">
                <a:solidFill>
                  <a:srgbClr val="FFFFFE"/>
                </a:solidFill>
              </a:rPr>
              <a:t>crusta</a:t>
            </a:r>
            <a:r>
              <a:rPr lang="nl-BE" sz="2200" dirty="0">
                <a:solidFill>
                  <a:srgbClr val="FFFFFE"/>
                </a:solidFill>
              </a:rPr>
              <a:t>”</a:t>
            </a:r>
          </a:p>
        </p:txBody>
      </p:sp>
      <p:cxnSp>
        <p:nvCxnSpPr>
          <p:cNvPr id="10271" name="Straight Connector 10270">
            <a:extLst>
              <a:ext uri="{FF2B5EF4-FFF2-40B4-BE49-F238E27FC236}">
                <a16:creationId xmlns:a16="http://schemas.microsoft.com/office/drawing/2014/main" id="{8E83266B-97F8-4AB9-818F-3A70E8D85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6385" y="1847088"/>
            <a:ext cx="6813363" cy="0"/>
          </a:xfrm>
          <a:prstGeom prst="line">
            <a:avLst/>
          </a:prstGeom>
          <a:ln w="31750">
            <a:solidFill>
              <a:srgbClr val="D9B64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1D8C13-6626-46FB-ACCC-2CE080968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017" y="2015733"/>
            <a:ext cx="6815731" cy="402126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D9B64D"/>
              </a:buClr>
              <a:buFont typeface="Wingdings" panose="05000000000000000000" pitchFamily="2" charset="2"/>
              <a:buChar char="v"/>
            </a:pPr>
            <a:r>
              <a:rPr lang="nl-BE" sz="1500" dirty="0">
                <a:solidFill>
                  <a:srgbClr val="FFFFFE"/>
                </a:solidFill>
              </a:rPr>
              <a:t>5 cl </a:t>
            </a:r>
            <a:r>
              <a:rPr lang="nl-BE" sz="1500" dirty="0" err="1">
                <a:solidFill>
                  <a:srgbClr val="FFFFFE"/>
                </a:solidFill>
              </a:rPr>
              <a:t>dartigalongue</a:t>
            </a:r>
            <a:r>
              <a:rPr lang="nl-BE" sz="1500" dirty="0">
                <a:solidFill>
                  <a:srgbClr val="FFFFFE"/>
                </a:solidFill>
              </a:rPr>
              <a:t> “dry </a:t>
            </a:r>
            <a:r>
              <a:rPr lang="nl-BE" sz="1500" dirty="0" err="1">
                <a:solidFill>
                  <a:srgbClr val="FFFFFE"/>
                </a:solidFill>
              </a:rPr>
              <a:t>cellar</a:t>
            </a:r>
            <a:r>
              <a:rPr lang="nl-BE" sz="1500" dirty="0">
                <a:solidFill>
                  <a:srgbClr val="FFFFFE"/>
                </a:solidFill>
              </a:rPr>
              <a:t>”</a:t>
            </a:r>
          </a:p>
          <a:p>
            <a:pPr>
              <a:lnSpc>
                <a:spcPct val="110000"/>
              </a:lnSpc>
              <a:buClr>
                <a:srgbClr val="D9B64D"/>
              </a:buClr>
              <a:buFont typeface="Wingdings" panose="05000000000000000000" pitchFamily="2" charset="2"/>
              <a:buChar char="v"/>
            </a:pPr>
            <a:r>
              <a:rPr lang="nl-BE" sz="1500" dirty="0">
                <a:solidFill>
                  <a:srgbClr val="FFFFFE"/>
                </a:solidFill>
              </a:rPr>
              <a:t>1,5 cl </a:t>
            </a:r>
            <a:r>
              <a:rPr lang="nl-BE" sz="1500" dirty="0" err="1">
                <a:solidFill>
                  <a:srgbClr val="FFFFFE"/>
                </a:solidFill>
              </a:rPr>
              <a:t>cointreau</a:t>
            </a:r>
            <a:endParaRPr lang="nl-BE" sz="1500" dirty="0">
              <a:solidFill>
                <a:srgbClr val="FFFFFE"/>
              </a:solidFill>
            </a:endParaRPr>
          </a:p>
          <a:p>
            <a:pPr>
              <a:lnSpc>
                <a:spcPct val="110000"/>
              </a:lnSpc>
              <a:buClr>
                <a:srgbClr val="D9B64D"/>
              </a:buClr>
              <a:buFont typeface="Wingdings" panose="05000000000000000000" pitchFamily="2" charset="2"/>
              <a:buChar char="v"/>
            </a:pPr>
            <a:r>
              <a:rPr lang="nl-BE" sz="1500" dirty="0">
                <a:solidFill>
                  <a:srgbClr val="FFFFFE"/>
                </a:solidFill>
              </a:rPr>
              <a:t>1,5 cl </a:t>
            </a:r>
            <a:r>
              <a:rPr lang="nl-BE" sz="1500" dirty="0" err="1">
                <a:solidFill>
                  <a:srgbClr val="FFFFFE"/>
                </a:solidFill>
              </a:rPr>
              <a:t>maraschino</a:t>
            </a:r>
            <a:r>
              <a:rPr lang="nl-BE" sz="1500" dirty="0">
                <a:solidFill>
                  <a:srgbClr val="FFFFFE"/>
                </a:solidFill>
              </a:rPr>
              <a:t>  (kersenlikeur)</a:t>
            </a:r>
          </a:p>
          <a:p>
            <a:pPr>
              <a:lnSpc>
                <a:spcPct val="110000"/>
              </a:lnSpc>
              <a:buClr>
                <a:srgbClr val="D9B64D"/>
              </a:buClr>
              <a:buFont typeface="Wingdings" panose="05000000000000000000" pitchFamily="2" charset="2"/>
              <a:buChar char="v"/>
            </a:pPr>
            <a:r>
              <a:rPr lang="nl-BE" sz="1500" dirty="0">
                <a:solidFill>
                  <a:srgbClr val="FFFFFE"/>
                </a:solidFill>
              </a:rPr>
              <a:t>1,5 cl citroensap</a:t>
            </a:r>
          </a:p>
          <a:p>
            <a:pPr>
              <a:lnSpc>
                <a:spcPct val="110000"/>
              </a:lnSpc>
              <a:buClr>
                <a:srgbClr val="D9B64D"/>
              </a:buClr>
            </a:pPr>
            <a:endParaRPr lang="nl-BE" sz="1500" dirty="0">
              <a:solidFill>
                <a:srgbClr val="FFFFFE"/>
              </a:solidFill>
            </a:endParaRPr>
          </a:p>
          <a:p>
            <a:pPr marL="0" indent="0">
              <a:lnSpc>
                <a:spcPct val="110000"/>
              </a:lnSpc>
              <a:buClr>
                <a:srgbClr val="D9B64D"/>
              </a:buClr>
              <a:buNone/>
            </a:pPr>
            <a:r>
              <a:rPr lang="nl-BE" b="1" u="sng" dirty="0">
                <a:solidFill>
                  <a:srgbClr val="FFFFFE"/>
                </a:solidFill>
              </a:rPr>
              <a:t>Shaken op ijs</a:t>
            </a:r>
          </a:p>
          <a:p>
            <a:pPr>
              <a:lnSpc>
                <a:spcPct val="110000"/>
              </a:lnSpc>
              <a:buClr>
                <a:srgbClr val="D9B64D"/>
              </a:buClr>
            </a:pPr>
            <a:endParaRPr lang="nl-BE" sz="1500" dirty="0">
              <a:solidFill>
                <a:srgbClr val="FFFFFE"/>
              </a:solidFill>
            </a:endParaRPr>
          </a:p>
          <a:p>
            <a:pPr marL="0" indent="0">
              <a:lnSpc>
                <a:spcPct val="110000"/>
              </a:lnSpc>
              <a:buClr>
                <a:srgbClr val="D9B64D"/>
              </a:buClr>
              <a:buNone/>
            </a:pPr>
            <a:r>
              <a:rPr lang="nl-BE" sz="1500" dirty="0">
                <a:solidFill>
                  <a:srgbClr val="FFFFFE"/>
                </a:solidFill>
              </a:rPr>
              <a:t>Decoratie: </a:t>
            </a:r>
          </a:p>
          <a:p>
            <a:pPr lvl="1">
              <a:lnSpc>
                <a:spcPct val="110000"/>
              </a:lnSpc>
              <a:buClr>
                <a:srgbClr val="D9B64D"/>
              </a:buClr>
            </a:pPr>
            <a:r>
              <a:rPr lang="nl-BE" sz="1500">
                <a:solidFill>
                  <a:srgbClr val="FFFFFE"/>
                </a:solidFill>
              </a:rPr>
              <a:t>schijfje </a:t>
            </a:r>
            <a:r>
              <a:rPr lang="nl-BE" sz="1500" dirty="0">
                <a:solidFill>
                  <a:srgbClr val="FFFFFE"/>
                </a:solidFill>
              </a:rPr>
              <a:t>gedroogde limoen</a:t>
            </a:r>
          </a:p>
        </p:txBody>
      </p:sp>
    </p:spTree>
    <p:extLst>
      <p:ext uri="{BB962C8B-B14F-4D97-AF65-F5344CB8AC3E}">
        <p14:creationId xmlns:p14="http://schemas.microsoft.com/office/powerpoint/2010/main" val="802762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ABFFFE-A0CA-490A-A140-8DBBC7E93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3 druivensoorten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DE1FE521-3179-4A3E-BC88-7354E39E97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2650524"/>
              </p:ext>
            </p:extLst>
          </p:nvPr>
        </p:nvGraphicFramePr>
        <p:xfrm>
          <a:off x="1451579" y="1853754"/>
          <a:ext cx="9604374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1458">
                  <a:extLst>
                    <a:ext uri="{9D8B030D-6E8A-4147-A177-3AD203B41FA5}">
                      <a16:colId xmlns:a16="http://schemas.microsoft.com/office/drawing/2014/main" val="4207672622"/>
                    </a:ext>
                  </a:extLst>
                </a:gridCol>
                <a:gridCol w="3201458">
                  <a:extLst>
                    <a:ext uri="{9D8B030D-6E8A-4147-A177-3AD203B41FA5}">
                      <a16:colId xmlns:a16="http://schemas.microsoft.com/office/drawing/2014/main" val="2636051673"/>
                    </a:ext>
                  </a:extLst>
                </a:gridCol>
                <a:gridCol w="3201458">
                  <a:extLst>
                    <a:ext uri="{9D8B030D-6E8A-4147-A177-3AD203B41FA5}">
                      <a16:colId xmlns:a16="http://schemas.microsoft.com/office/drawing/2014/main" val="8004099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 err="1"/>
                        <a:t>Ugni</a:t>
                      </a:r>
                      <a:r>
                        <a:rPr lang="nl-BE" dirty="0"/>
                        <a:t> Blanc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/>
                        <a:t>Folle</a:t>
                      </a:r>
                      <a:r>
                        <a:rPr lang="nl-BE" dirty="0"/>
                        <a:t> Blanche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Baco 22A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9323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“</a:t>
                      </a:r>
                      <a:r>
                        <a:rPr lang="nl-BE" dirty="0" err="1"/>
                        <a:t>Trebbiano</a:t>
                      </a:r>
                      <a:r>
                        <a:rPr lang="nl-BE" dirty="0"/>
                        <a:t>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“</a:t>
                      </a:r>
                      <a:r>
                        <a:rPr lang="nl-BE" dirty="0" err="1"/>
                        <a:t>Picpoul</a:t>
                      </a:r>
                      <a:r>
                        <a:rPr lang="nl-BE" dirty="0"/>
                        <a:t>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“Baco Blanc”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3068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                       oorsprong Italië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                oorsprong </a:t>
                      </a:r>
                      <a:r>
                        <a:rPr lang="nl-BE" dirty="0" err="1"/>
                        <a:t>Charente</a:t>
                      </a:r>
                      <a:r>
                        <a:rPr lang="nl-BE" dirty="0"/>
                        <a:t>  </a:t>
                      </a:r>
                    </a:p>
                    <a:p>
                      <a:r>
                        <a:rPr lang="nl-BE" dirty="0"/>
                        <a:t>                    (1696 )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                                … … 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057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                       vorstgevoelig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                kwetsbaar parasieten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                                </a:t>
                      </a:r>
                      <a:r>
                        <a:rPr lang="nl-BE" b="1" u="sng" dirty="0"/>
                        <a:t>resistent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899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                       kleine druiven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                krachtige groei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56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                       weinig aroma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                hoge zuurgraad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                                hoge </a:t>
                      </a:r>
                    </a:p>
                    <a:p>
                      <a:r>
                        <a:rPr lang="nl-BE" dirty="0"/>
                        <a:t>                                zuurgraad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99604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l-BE" dirty="0"/>
                        <a:t>Smaak component: fruitige toets  ( appel / peer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Smaak component: elegantie en floraal accent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Smaak component: structuur, zachtheid, lengte (nasmaak)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434758"/>
                  </a:ext>
                </a:extLst>
              </a:tr>
            </a:tbl>
          </a:graphicData>
        </a:graphic>
      </p:graphicFrame>
      <p:pic>
        <p:nvPicPr>
          <p:cNvPr id="7" name="Afbeelding 6">
            <a:extLst>
              <a:ext uri="{FF2B5EF4-FFF2-40B4-BE49-F238E27FC236}">
                <a16:creationId xmlns:a16="http://schemas.microsoft.com/office/drawing/2014/main" id="{56069873-D44A-48E1-8445-804F0C519C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218"/>
          <a:stretch/>
        </p:blipFill>
        <p:spPr>
          <a:xfrm>
            <a:off x="4692769" y="2760869"/>
            <a:ext cx="974786" cy="159432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9699AFD-0A7E-4AC4-886B-E713A3630B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18"/>
          <a:stretch/>
        </p:blipFill>
        <p:spPr>
          <a:xfrm>
            <a:off x="7912909" y="2762401"/>
            <a:ext cx="1992879" cy="1591264"/>
          </a:xfrm>
          <a:prstGeom prst="rect">
            <a:avLst/>
          </a:prstGeom>
        </p:spPr>
      </p:pic>
      <p:pic>
        <p:nvPicPr>
          <p:cNvPr id="11" name="Picture 2" descr="Ugni blanc">
            <a:extLst>
              <a:ext uri="{FF2B5EF4-FFF2-40B4-BE49-F238E27FC236}">
                <a16:creationId xmlns:a16="http://schemas.microsoft.com/office/drawing/2014/main" id="{35BE5A66-3CE4-4D39-A700-FE6EBBB50B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81"/>
          <a:stretch/>
        </p:blipFill>
        <p:spPr bwMode="auto">
          <a:xfrm>
            <a:off x="1577697" y="2745254"/>
            <a:ext cx="1363910" cy="160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539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DB1EF3-3E7C-4923-92F6-C0AB55F70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BACO 22A: GGO </a:t>
            </a:r>
            <a:r>
              <a:rPr lang="nl-BE" dirty="0" err="1"/>
              <a:t>avant</a:t>
            </a:r>
            <a:r>
              <a:rPr lang="nl-BE" dirty="0"/>
              <a:t> la lettre</a:t>
            </a:r>
            <a:br>
              <a:rPr lang="nl-BE" dirty="0"/>
            </a:br>
            <a:r>
              <a:rPr lang="nl-BE" dirty="0"/>
              <a:t>genetisch experiment!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E4DB04-B4B8-4F6B-9C5A-FD9D334D0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l-BE" dirty="0"/>
              <a:t>1860: </a:t>
            </a:r>
            <a:r>
              <a:rPr lang="nl-BE" dirty="0" err="1"/>
              <a:t>phylloxera</a:t>
            </a:r>
            <a:r>
              <a:rPr lang="nl-BE" dirty="0"/>
              <a:t>  (“druifluis”) </a:t>
            </a:r>
            <a:r>
              <a:rPr lang="nl-BE" dirty="0">
                <a:sym typeface="Wingdings" panose="05000000000000000000" pitchFamily="2" charset="2"/>
              </a:rPr>
              <a:t> ganse oogsten </a:t>
            </a:r>
            <a:r>
              <a:rPr lang="nl-BE" dirty="0" err="1">
                <a:sym typeface="Wingdings" panose="05000000000000000000" pitchFamily="2" charset="2"/>
              </a:rPr>
              <a:t>folle</a:t>
            </a:r>
            <a:r>
              <a:rPr lang="nl-BE" dirty="0">
                <a:sym typeface="Wingdings" panose="05000000000000000000" pitchFamily="2" charset="2"/>
              </a:rPr>
              <a:t> blanche vernietigd</a:t>
            </a:r>
          </a:p>
          <a:p>
            <a:r>
              <a:rPr lang="nl-BE" dirty="0">
                <a:sym typeface="Wingdings" panose="05000000000000000000" pitchFamily="2" charset="2"/>
              </a:rPr>
              <a:t>Schoolmeester François Baco  (1865 – 1947 )   druivenrassen enten</a:t>
            </a:r>
          </a:p>
          <a:p>
            <a:pPr lvl="1"/>
            <a:r>
              <a:rPr lang="nl-BE" dirty="0">
                <a:sym typeface="Wingdings" panose="05000000000000000000" pitchFamily="2" charset="2"/>
              </a:rPr>
              <a:t>Na veel mislukte pogingen:</a:t>
            </a:r>
          </a:p>
          <a:p>
            <a:pPr marL="457200" lvl="1" indent="0">
              <a:buNone/>
            </a:pPr>
            <a:r>
              <a:rPr lang="nl-BE" dirty="0">
                <a:sym typeface="Wingdings" panose="05000000000000000000" pitchFamily="2" charset="2"/>
              </a:rPr>
              <a:t>	Kruising van </a:t>
            </a:r>
            <a:r>
              <a:rPr lang="nl-BE" dirty="0" err="1">
                <a:sym typeface="Wingdings" panose="05000000000000000000" pitchFamily="2" charset="2"/>
              </a:rPr>
              <a:t>noah</a:t>
            </a:r>
            <a:r>
              <a:rPr lang="nl-BE" dirty="0">
                <a:sym typeface="Wingdings" panose="05000000000000000000" pitchFamily="2" charset="2"/>
              </a:rPr>
              <a:t>-druif met </a:t>
            </a:r>
            <a:r>
              <a:rPr lang="nl-BE" dirty="0" err="1">
                <a:sym typeface="Wingdings" panose="05000000000000000000" pitchFamily="2" charset="2"/>
              </a:rPr>
              <a:t>folle</a:t>
            </a:r>
            <a:r>
              <a:rPr lang="nl-BE" dirty="0">
                <a:sym typeface="Wingdings" panose="05000000000000000000" pitchFamily="2" charset="2"/>
              </a:rPr>
              <a:t> blanche  bingo!</a:t>
            </a:r>
          </a:p>
          <a:p>
            <a:pPr lvl="2"/>
            <a:r>
              <a:rPr lang="nl-BE" dirty="0">
                <a:sym typeface="Wingdings" panose="05000000000000000000" pitchFamily="2" charset="2"/>
              </a:rPr>
              <a:t>Resistent tegen </a:t>
            </a:r>
            <a:r>
              <a:rPr lang="nl-BE" dirty="0" err="1">
                <a:sym typeface="Wingdings" panose="05000000000000000000" pitchFamily="2" charset="2"/>
              </a:rPr>
              <a:t>phylloxera</a:t>
            </a:r>
            <a:r>
              <a:rPr lang="nl-BE" dirty="0">
                <a:sym typeface="Wingdings" panose="05000000000000000000" pitchFamily="2" charset="2"/>
              </a:rPr>
              <a:t> en rot</a:t>
            </a:r>
          </a:p>
          <a:p>
            <a:pPr lvl="2"/>
            <a:r>
              <a:rPr lang="nl-BE" dirty="0">
                <a:sym typeface="Wingdings" panose="05000000000000000000" pitchFamily="2" charset="2"/>
              </a:rPr>
              <a:t>Gedijt in koude</a:t>
            </a:r>
          </a:p>
          <a:p>
            <a:pPr lvl="1"/>
            <a:r>
              <a:rPr lang="nl-BE" dirty="0"/>
              <a:t>Naamgeving:  positie 22A in de test-wijngaard.   Ook “baco </a:t>
            </a:r>
            <a:r>
              <a:rPr lang="nl-BE" dirty="0" err="1"/>
              <a:t>blanc</a:t>
            </a:r>
            <a:r>
              <a:rPr lang="nl-BE" dirty="0"/>
              <a:t>” genoemd.</a:t>
            </a:r>
          </a:p>
          <a:p>
            <a:r>
              <a:rPr lang="nl-BE" dirty="0"/>
              <a:t>Ondrinkbare wijn, maar perfect voor distillatie</a:t>
            </a:r>
            <a:r>
              <a:rPr lang="nl-BE" dirty="0">
                <a:sym typeface="Wingdings" panose="05000000000000000000" pitchFamily="2" charset="2"/>
              </a:rPr>
              <a:t> veel gebruikt in armagnac en cognac</a:t>
            </a:r>
          </a:p>
          <a:p>
            <a:r>
              <a:rPr lang="nl-BE" dirty="0">
                <a:sym typeface="Wingdings" panose="05000000000000000000" pitchFamily="2" charset="2"/>
              </a:rPr>
              <a:t>Enige kruising toegelaten in Franse </a:t>
            </a:r>
            <a:r>
              <a:rPr lang="nl-BE" dirty="0" err="1">
                <a:sym typeface="Wingdings" panose="05000000000000000000" pitchFamily="2" charset="2"/>
              </a:rPr>
              <a:t>Appelation</a:t>
            </a:r>
            <a:endParaRPr lang="nl-BE" dirty="0">
              <a:sym typeface="Wingdings" panose="05000000000000000000" pitchFamily="2" charset="2"/>
            </a:endParaRPr>
          </a:p>
          <a:p>
            <a:r>
              <a:rPr lang="nl-BE" dirty="0"/>
              <a:t>1970 voor cognac vervangen door </a:t>
            </a:r>
            <a:r>
              <a:rPr lang="nl-BE" dirty="0" err="1"/>
              <a:t>Ugni</a:t>
            </a:r>
            <a:r>
              <a:rPr lang="nl-BE" dirty="0"/>
              <a:t> Blanc</a:t>
            </a:r>
          </a:p>
          <a:p>
            <a:r>
              <a:rPr lang="nl-BE" dirty="0"/>
              <a:t>1992: INAO (</a:t>
            </a:r>
            <a:r>
              <a:rPr lang="nl-BE" dirty="0" err="1"/>
              <a:t>Institut</a:t>
            </a:r>
            <a:r>
              <a:rPr lang="nl-BE" dirty="0"/>
              <a:t> National de </a:t>
            </a:r>
            <a:r>
              <a:rPr lang="nl-BE" dirty="0" err="1"/>
              <a:t>l’Origine</a:t>
            </a:r>
            <a:r>
              <a:rPr lang="nl-BE" dirty="0"/>
              <a:t> et de la </a:t>
            </a:r>
            <a:r>
              <a:rPr lang="nl-BE" dirty="0" err="1"/>
              <a:t>Qualité</a:t>
            </a:r>
            <a:r>
              <a:rPr lang="nl-BE" dirty="0"/>
              <a:t>) </a:t>
            </a:r>
            <a:r>
              <a:rPr lang="nl-BE" dirty="0">
                <a:sym typeface="Wingdings" panose="05000000000000000000" pitchFamily="2" charset="2"/>
              </a:rPr>
              <a:t> </a:t>
            </a:r>
            <a:r>
              <a:rPr lang="nl-BE" dirty="0"/>
              <a:t>bevel tot uitroeien</a:t>
            </a:r>
          </a:p>
          <a:p>
            <a:pPr lvl="1"/>
            <a:r>
              <a:rPr lang="nl-BE" dirty="0"/>
              <a:t>Weer ingetrokken</a:t>
            </a:r>
          </a:p>
        </p:txBody>
      </p:sp>
      <p:pic>
        <p:nvPicPr>
          <p:cNvPr id="10" name="Picture 4" descr="Stitch (Lilo &amp; Stitch) - Wikipedia">
            <a:extLst>
              <a:ext uri="{FF2B5EF4-FFF2-40B4-BE49-F238E27FC236}">
                <a16:creationId xmlns:a16="http://schemas.microsoft.com/office/drawing/2014/main" id="{3CF5D938-3E7C-43E6-AE37-6FA024C10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5269" y="429361"/>
            <a:ext cx="1636342" cy="226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050F000-CC24-40FB-B594-05F10A409C60}"/>
              </a:ext>
            </a:extLst>
          </p:cNvPr>
          <p:cNvSpPr txBox="1"/>
          <p:nvPr/>
        </p:nvSpPr>
        <p:spPr>
          <a:xfrm>
            <a:off x="8445261" y="486037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Experiment 626</a:t>
            </a:r>
          </a:p>
        </p:txBody>
      </p:sp>
      <p:pic>
        <p:nvPicPr>
          <p:cNvPr id="2054" name="Picture 6" descr="upload.wikimedia.org/wikipedia/commons/8/8d/Dak...">
            <a:extLst>
              <a:ext uri="{FF2B5EF4-FFF2-40B4-BE49-F238E27FC236}">
                <a16:creationId xmlns:a16="http://schemas.microsoft.com/office/drawing/2014/main" id="{794959E9-83DD-4C7E-A76A-0544E2604D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6" r="15035"/>
          <a:stretch/>
        </p:blipFill>
        <p:spPr bwMode="auto">
          <a:xfrm>
            <a:off x="157617" y="1853754"/>
            <a:ext cx="1017917" cy="219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rafting Grape Vines – Grapes">
            <a:extLst>
              <a:ext uri="{FF2B5EF4-FFF2-40B4-BE49-F238E27FC236}">
                <a16:creationId xmlns:a16="http://schemas.microsoft.com/office/drawing/2014/main" id="{A6A8EDCE-E1AE-4DEF-ADE7-F9A0B6927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868" y="1502966"/>
            <a:ext cx="2440377" cy="183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Francois Baco">
            <a:extLst>
              <a:ext uri="{FF2B5EF4-FFF2-40B4-BE49-F238E27FC236}">
                <a16:creationId xmlns:a16="http://schemas.microsoft.com/office/drawing/2014/main" id="{014B2BC4-518D-4F39-A687-E60E51D92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229" y="3017650"/>
            <a:ext cx="2262080" cy="226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Baco 22A / Baco Blanc">
            <a:extLst>
              <a:ext uri="{FF2B5EF4-FFF2-40B4-BE49-F238E27FC236}">
                <a16:creationId xmlns:a16="http://schemas.microsoft.com/office/drawing/2014/main" id="{9513356C-900A-49DD-AD93-ABCF6BB76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372" y="4336458"/>
            <a:ext cx="2262080" cy="226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ijl: gekromd omhoog 8">
            <a:extLst>
              <a:ext uri="{FF2B5EF4-FFF2-40B4-BE49-F238E27FC236}">
                <a16:creationId xmlns:a16="http://schemas.microsoft.com/office/drawing/2014/main" id="{810DFFBE-2DAE-42D7-ADC9-453C613AED5D}"/>
              </a:ext>
            </a:extLst>
          </p:cNvPr>
          <p:cNvSpPr/>
          <p:nvPr/>
        </p:nvSpPr>
        <p:spPr>
          <a:xfrm rot="2676761">
            <a:off x="9005623" y="1155294"/>
            <a:ext cx="1216152" cy="50888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290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B0A827-C444-48F8-A69E-715DA0129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vernieuwing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5D9809-B4B7-485B-9E69-C418839C6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968650"/>
            <a:ext cx="9603275" cy="3450613"/>
          </a:xfrm>
        </p:spPr>
        <p:txBody>
          <a:bodyPr>
            <a:normAutofit fontScale="92500" lnSpcReduction="20000"/>
          </a:bodyPr>
          <a:lstStyle/>
          <a:p>
            <a:r>
              <a:rPr lang="nl-BE" dirty="0"/>
              <a:t>Armagnac = een dynamisch product, </a:t>
            </a:r>
          </a:p>
          <a:p>
            <a:pPr marL="0" indent="0">
              <a:buNone/>
            </a:pPr>
            <a:r>
              <a:rPr lang="nl-BE" dirty="0"/>
              <a:t>		dat leeft, evolueert</a:t>
            </a:r>
          </a:p>
          <a:p>
            <a:r>
              <a:rPr lang="nl-BE" dirty="0"/>
              <a:t>Respect voor traditie, </a:t>
            </a:r>
          </a:p>
          <a:p>
            <a:pPr marL="0" indent="0">
              <a:buNone/>
            </a:pPr>
            <a:r>
              <a:rPr lang="nl-BE" dirty="0"/>
              <a:t>		maar tegelijk ook vernieuwing.</a:t>
            </a:r>
          </a:p>
          <a:p>
            <a:endParaRPr lang="nl-BE" dirty="0"/>
          </a:p>
          <a:p>
            <a:r>
              <a:rPr lang="nl-BE" dirty="0"/>
              <a:t>Soms uit noodzaak  (  genetische evolutie t.g.v. </a:t>
            </a:r>
            <a:r>
              <a:rPr lang="nl-BE" dirty="0" err="1"/>
              <a:t>phylloxera</a:t>
            </a:r>
            <a:r>
              <a:rPr lang="nl-BE" dirty="0"/>
              <a:t> )</a:t>
            </a:r>
          </a:p>
          <a:p>
            <a:endParaRPr lang="nl-BE" dirty="0"/>
          </a:p>
          <a:p>
            <a:r>
              <a:rPr lang="nl-BE" dirty="0"/>
              <a:t>Vaak uit inspiratie:  nieuwe ideeën, combinaties, …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A537382-A254-4AE1-9B65-08E6966B6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3660" y="4462609"/>
            <a:ext cx="1803970" cy="1913308"/>
          </a:xfrm>
          <a:prstGeom prst="rect">
            <a:avLst/>
          </a:prstGeo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73C3EC92-0192-4B73-9CC0-1CF379590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928" y="1968650"/>
            <a:ext cx="28289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3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EA869E1-F851-4A52-92F5-77E592B76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083AD55-8296-44BD-8E14-DD2DDBC35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BF46B26-15FC-4C5A-94FA-AE9ED64B5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12F6065-5345-44BD-B66E-5487CCD7A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BD89ECFB-8421-4BB8-A23D-8B8D151F8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4911EB7-93CE-44FF-973F-B25ECF5DF5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DB9CF9-2FDD-40D3-A101-5E8155D5F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695" y="1474969"/>
            <a:ext cx="3026558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2500"/>
              <a:t>Degustatie 1:  dartigalongue </a:t>
            </a:r>
            <a:br>
              <a:rPr lang="en-US" sz="2500"/>
            </a:br>
            <a:r>
              <a:rPr lang="en-US" sz="2500"/>
              <a:t>     “un-oaked”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2870A17-34CA-4FF4-8777-CE7D7B986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09" y="3526496"/>
            <a:ext cx="302361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4B79B4F-74AA-4B58-BBD2-2C3804928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90638" y="482171"/>
            <a:ext cx="7560115" cy="5149101"/>
            <a:chOff x="7463258" y="583365"/>
            <a:chExt cx="7560115" cy="5181928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E994EF0-F368-43B3-9BF0-442E33BC36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B478E81-F333-452C-B354-06E13FB0B2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4E4C1088-922B-4744-BB37-5D47AEA43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130" y="977099"/>
            <a:ext cx="6597725" cy="4136205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248C8DB0-2084-42D8-8440-EEF3FA25E5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4482" y="1116345"/>
            <a:ext cx="1072862" cy="3866172"/>
          </a:xfrm>
          <a:prstGeom prst="rect">
            <a:avLst/>
          </a:prstGeom>
          <a:noFill/>
        </p:spPr>
      </p:pic>
      <p:pic>
        <p:nvPicPr>
          <p:cNvPr id="14" name="Afbeelding 13" descr="Afbeelding met tekst, geel&#10;&#10;Automatisch gegenereerde beschrijving">
            <a:extLst>
              <a:ext uri="{FF2B5EF4-FFF2-40B4-BE49-F238E27FC236}">
                <a16:creationId xmlns:a16="http://schemas.microsoft.com/office/drawing/2014/main" id="{F5BFBE4B-8563-4CD8-BDC2-E50C35CE2C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019" y="1116345"/>
            <a:ext cx="2489178" cy="386617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5621CD7-6951-4B76-949B-6D851A2BE4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AD09E24-F963-4867-8AA6-3D2F8D3C8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221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C70BFDB-979D-4D01-8764-154458F9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FCB5B7-E85D-4C9D-AE9B-2B04C20D7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C48EA7D-6DFA-4BAB-B557-0D500356B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9" y="482171"/>
            <a:ext cx="4074533" cy="5149101"/>
            <a:chOff x="632239" y="482171"/>
            <a:chExt cx="4074533" cy="514910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A792C74-3AEF-46D7-BB84-FE0A1C9FDD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239" y="482171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3F01C4D-F010-44B1-B80D-DE6D0036F4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5298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66DEDBC9-7E02-4AC1-84C0-28900C560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7042" y="977965"/>
            <a:ext cx="3124515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D8167BA-4647-4588-9EF8-AFA0496DC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90359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433B3229-CFBA-45F3-85C1-A75FE3CD8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043" y="804520"/>
            <a:ext cx="5550355" cy="1049235"/>
          </a:xfrm>
        </p:spPr>
        <p:txBody>
          <a:bodyPr>
            <a:normAutofit/>
          </a:bodyPr>
          <a:lstStyle/>
          <a:p>
            <a:r>
              <a:rPr lang="nl-BE" dirty="0" err="1"/>
              <a:t>Dartigalongue</a:t>
            </a:r>
            <a:r>
              <a:rPr lang="nl-BE" dirty="0"/>
              <a:t> </a:t>
            </a:r>
            <a:br>
              <a:rPr lang="nl-BE" dirty="0"/>
            </a:br>
            <a:r>
              <a:rPr lang="nl-BE" dirty="0"/>
              <a:t>    “</a:t>
            </a:r>
            <a:r>
              <a:rPr lang="nl-BE" dirty="0" err="1"/>
              <a:t>un-oaked</a:t>
            </a:r>
            <a:r>
              <a:rPr lang="nl-BE" dirty="0"/>
              <a:t>”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A9717DA-57A8-4B15-BCE0-B86138744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919" y="1116345"/>
            <a:ext cx="1498141" cy="3866172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1AFFC4-5ED2-4776-BEF1-382473DCE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8043" y="2015732"/>
            <a:ext cx="5550355" cy="3450613"/>
          </a:xfrm>
        </p:spPr>
        <p:txBody>
          <a:bodyPr>
            <a:normAutofit lnSpcReduction="10000"/>
          </a:bodyPr>
          <a:lstStyle/>
          <a:p>
            <a:r>
              <a:rPr lang="nl-BE" dirty="0"/>
              <a:t>Druiven: Baco 22A, </a:t>
            </a:r>
            <a:r>
              <a:rPr lang="nl-BE" dirty="0" err="1"/>
              <a:t>Ugni</a:t>
            </a:r>
            <a:r>
              <a:rPr lang="nl-BE" dirty="0"/>
              <a:t> </a:t>
            </a:r>
            <a:r>
              <a:rPr lang="nl-BE" dirty="0" err="1"/>
              <a:t>blanc</a:t>
            </a:r>
            <a:r>
              <a:rPr lang="nl-BE" dirty="0"/>
              <a:t>, </a:t>
            </a:r>
            <a:r>
              <a:rPr lang="nl-BE" dirty="0" err="1"/>
              <a:t>Folle</a:t>
            </a:r>
            <a:r>
              <a:rPr lang="nl-BE" dirty="0"/>
              <a:t> Blanche</a:t>
            </a:r>
          </a:p>
          <a:p>
            <a:r>
              <a:rPr lang="nl-BE" dirty="0"/>
              <a:t>Enkelvoudige distillatie in </a:t>
            </a:r>
            <a:r>
              <a:rPr lang="nl-BE" dirty="0" err="1"/>
              <a:t>armagnacais</a:t>
            </a:r>
            <a:r>
              <a:rPr lang="nl-BE" dirty="0"/>
              <a:t> tot 58 °</a:t>
            </a:r>
          </a:p>
          <a:p>
            <a:r>
              <a:rPr lang="nl-BE" dirty="0">
                <a:highlight>
                  <a:srgbClr val="FFFF00"/>
                </a:highlight>
              </a:rPr>
              <a:t>Vernieuwing:  geen hout</a:t>
            </a:r>
          </a:p>
          <a:p>
            <a:r>
              <a:rPr lang="nl-BE" dirty="0"/>
              <a:t>Rijping: </a:t>
            </a:r>
          </a:p>
          <a:p>
            <a:pPr lvl="1"/>
            <a:r>
              <a:rPr lang="nl-BE" dirty="0"/>
              <a:t>Inox vat  </a:t>
            </a:r>
          </a:p>
          <a:p>
            <a:pPr lvl="1"/>
            <a:r>
              <a:rPr lang="nl-BE" dirty="0"/>
              <a:t>3 maanden</a:t>
            </a:r>
          </a:p>
          <a:p>
            <a:pPr lvl="1"/>
            <a:r>
              <a:rPr lang="nl-BE" dirty="0"/>
              <a:t>progressieve reductie</a:t>
            </a:r>
          </a:p>
          <a:p>
            <a:pPr marL="457200" lvl="1" indent="0">
              <a:buNone/>
            </a:pPr>
            <a:r>
              <a:rPr lang="nl-BE" dirty="0"/>
              <a:t>    tot gewenste 43,2 °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AC44D98-B853-4420-8ED4-E3792706D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6625410-A0A9-42B8-96F9-540C7C42C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DC66186B-235B-4B7C-87BD-35E65C62F2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6972" y="3123400"/>
            <a:ext cx="3381847" cy="1562318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7951DDE9-747A-4533-9578-AB499AE4452B}"/>
              </a:ext>
            </a:extLst>
          </p:cNvPr>
          <p:cNvSpPr txBox="1"/>
          <p:nvPr/>
        </p:nvSpPr>
        <p:spPr>
          <a:xfrm>
            <a:off x="8396972" y="4727345"/>
            <a:ext cx="3381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/>
              <a:t>Normale evolutie van armagnac in nieuw, </a:t>
            </a:r>
          </a:p>
          <a:p>
            <a:r>
              <a:rPr lang="nl-BE" sz="1400" dirty="0"/>
              <a:t>sterk gebrand vat van </a:t>
            </a:r>
            <a:r>
              <a:rPr lang="nl-BE" sz="1400" dirty="0" err="1"/>
              <a:t>gascogne</a:t>
            </a:r>
            <a:r>
              <a:rPr lang="nl-BE" sz="1400" dirty="0"/>
              <a:t>-eik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09C50A2D-22CD-4334-854D-A4485828D231}"/>
              </a:ext>
            </a:extLst>
          </p:cNvPr>
          <p:cNvSpPr/>
          <p:nvPr/>
        </p:nvSpPr>
        <p:spPr>
          <a:xfrm>
            <a:off x="8396972" y="3123400"/>
            <a:ext cx="3381847" cy="21271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43781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C70BFDB-979D-4D01-8764-154458F9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FCB5B7-E85D-4C9D-AE9B-2B04C20D7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C48EA7D-6DFA-4BAB-B557-0D500356B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9" y="482171"/>
            <a:ext cx="4074533" cy="5149101"/>
            <a:chOff x="632239" y="482171"/>
            <a:chExt cx="4074533" cy="514910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A792C74-3AEF-46D7-BB84-FE0A1C9FDD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239" y="482171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3F01C4D-F010-44B1-B80D-DE6D0036F4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5298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66DEDBC9-7E02-4AC1-84C0-28900C560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7042" y="977965"/>
            <a:ext cx="3124515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D8167BA-4647-4588-9EF8-AFA0496DC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90359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433B3229-CFBA-45F3-85C1-A75FE3CD8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043" y="804520"/>
            <a:ext cx="5550355" cy="1049235"/>
          </a:xfrm>
        </p:spPr>
        <p:txBody>
          <a:bodyPr>
            <a:normAutofit/>
          </a:bodyPr>
          <a:lstStyle/>
          <a:p>
            <a:r>
              <a:rPr lang="nl-BE" dirty="0" err="1"/>
              <a:t>Dartigalongue</a:t>
            </a:r>
            <a:r>
              <a:rPr lang="nl-BE" dirty="0"/>
              <a:t> </a:t>
            </a:r>
            <a:br>
              <a:rPr lang="nl-BE" dirty="0"/>
            </a:br>
            <a:r>
              <a:rPr lang="nl-BE" dirty="0"/>
              <a:t>    “</a:t>
            </a:r>
            <a:r>
              <a:rPr lang="nl-BE" dirty="0" err="1"/>
              <a:t>un-oaked</a:t>
            </a:r>
            <a:r>
              <a:rPr lang="nl-BE" dirty="0"/>
              <a:t>”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A9717DA-57A8-4B15-BCE0-B86138744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919" y="1116345"/>
            <a:ext cx="1498141" cy="3866172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1AFFC4-5ED2-4776-BEF1-382473DCE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8043" y="2015732"/>
            <a:ext cx="5550355" cy="3450613"/>
          </a:xfrm>
        </p:spPr>
        <p:txBody>
          <a:bodyPr>
            <a:normAutofit/>
          </a:bodyPr>
          <a:lstStyle/>
          <a:p>
            <a:r>
              <a:rPr lang="nl-BE" dirty="0" err="1"/>
              <a:t>Alcohol-percentage</a:t>
            </a:r>
            <a:r>
              <a:rPr lang="nl-BE" dirty="0"/>
              <a:t>:  43,2 °</a:t>
            </a:r>
          </a:p>
          <a:p>
            <a:r>
              <a:rPr lang="nl-BE" dirty="0"/>
              <a:t>Neus:  appel, peer, witte bloemen</a:t>
            </a:r>
          </a:p>
          <a:p>
            <a:r>
              <a:rPr lang="nl-BE" dirty="0"/>
              <a:t>Mond:  vol en romig</a:t>
            </a:r>
          </a:p>
          <a:p>
            <a:r>
              <a:rPr lang="nl-BE" dirty="0"/>
              <a:t>Afdronk:  zoete amandelen</a:t>
            </a:r>
          </a:p>
          <a:p>
            <a:endParaRPr lang="nl-BE" dirty="0"/>
          </a:p>
          <a:p>
            <a:pPr marL="0" indent="0">
              <a:buNone/>
            </a:pPr>
            <a:r>
              <a:rPr lang="nl-BE" dirty="0"/>
              <a:t>Drinken:  puur, op ijs, in cocktail, met tonic</a:t>
            </a:r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AC44D98-B853-4420-8ED4-E3792706D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6625410-A0A9-42B8-96F9-540C7C42C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274784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TM10001114[[fn=Galerie]]</Template>
  <TotalTime>9192</TotalTime>
  <Words>1077</Words>
  <Application>Microsoft Office PowerPoint</Application>
  <PresentationFormat>Breedbeeld</PresentationFormat>
  <Paragraphs>205</Paragraphs>
  <Slides>30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5" baseType="lpstr">
      <vt:lpstr>Arial</vt:lpstr>
      <vt:lpstr>Calibri</vt:lpstr>
      <vt:lpstr>Gill Sans MT</vt:lpstr>
      <vt:lpstr>Wingdings</vt:lpstr>
      <vt:lpstr>Galerie</vt:lpstr>
      <vt:lpstr> Degustatie      Armagnac            Dartigalongue   “Innovatie”</vt:lpstr>
      <vt:lpstr>PowerPoint-presentatie</vt:lpstr>
      <vt:lpstr>Situering – geografisch</vt:lpstr>
      <vt:lpstr>3 druivensoorten</vt:lpstr>
      <vt:lpstr>BACO 22A: GGO avant la lettre genetisch experiment!</vt:lpstr>
      <vt:lpstr>vernieuwing</vt:lpstr>
      <vt:lpstr>Degustatie 1:  dartigalongue       “un-oaked”</vt:lpstr>
      <vt:lpstr>Dartigalongue      “un-oaked”</vt:lpstr>
      <vt:lpstr>Dartigalongue      “un-oaked”</vt:lpstr>
      <vt:lpstr>Distillatie cognac </vt:lpstr>
      <vt:lpstr>Distillatie  armagnac </vt:lpstr>
      <vt:lpstr>Armagnacais  distillatie kolom</vt:lpstr>
      <vt:lpstr>Degustatie 2:  dartigalongue       “VSOP”</vt:lpstr>
      <vt:lpstr>Dartigalongue      “VSOP”</vt:lpstr>
      <vt:lpstr>Dartigalongue      “VSOP”</vt:lpstr>
      <vt:lpstr>Degustatie 3:  dartigalongue       “double oaked”</vt:lpstr>
      <vt:lpstr>Spelen met de smaak: Branden van de tonnen   “Toasting”</vt:lpstr>
      <vt:lpstr>Dartigalongue      “double oaked”</vt:lpstr>
      <vt:lpstr>Dartigalongue      “double oaked”</vt:lpstr>
      <vt:lpstr>Degustatie 4:  dartigalongue       “DRY CELLAR”</vt:lpstr>
      <vt:lpstr>Rijpingskelders  (chai)</vt:lpstr>
      <vt:lpstr>droge kelder – chai sec</vt:lpstr>
      <vt:lpstr>vochtige kelder – chai humide</vt:lpstr>
      <vt:lpstr>Dartigalongue      “dry cellar”</vt:lpstr>
      <vt:lpstr>Dartigalongue      “dry cellar”</vt:lpstr>
      <vt:lpstr>Conclusie: wat bepaalt de smaak?</vt:lpstr>
      <vt:lpstr>Degustatie 5:  dartigalongue       “Hors d’age”</vt:lpstr>
      <vt:lpstr>Dartigalongue      “Hors d’age”</vt:lpstr>
      <vt:lpstr>Dartigalongue      “Hors d’age”</vt:lpstr>
      <vt:lpstr>Aanloop naar diner  cocktail “brandy crusta”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Dirk Verdonck</dc:creator>
  <cp:lastModifiedBy>Dirk Verdonck</cp:lastModifiedBy>
  <cp:revision>28</cp:revision>
  <dcterms:created xsi:type="dcterms:W3CDTF">2022-08-26T22:56:54Z</dcterms:created>
  <dcterms:modified xsi:type="dcterms:W3CDTF">2022-09-02T13:02:49Z</dcterms:modified>
</cp:coreProperties>
</file>